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5"/>
    <p:sldMasterId id="2147483672" r:id="rId6"/>
    <p:sldMasterId id="2147483662" r:id="rId7"/>
    <p:sldMasterId id="2147483667" r:id="rId8"/>
  </p:sldMasterIdLst>
  <p:notesMasterIdLst>
    <p:notesMasterId r:id="rId31"/>
  </p:notesMasterIdLst>
  <p:handoutMasterIdLst>
    <p:handoutMasterId r:id="rId32"/>
  </p:handoutMasterIdLst>
  <p:sldIdLst>
    <p:sldId id="256" r:id="rId9"/>
    <p:sldId id="257" r:id="rId10"/>
    <p:sldId id="278" r:id="rId11"/>
    <p:sldId id="260" r:id="rId12"/>
    <p:sldId id="261" r:id="rId13"/>
    <p:sldId id="264" r:id="rId14"/>
    <p:sldId id="262" r:id="rId15"/>
    <p:sldId id="263" r:id="rId16"/>
    <p:sldId id="265" r:id="rId17"/>
    <p:sldId id="266" r:id="rId18"/>
    <p:sldId id="267" r:id="rId19"/>
    <p:sldId id="268" r:id="rId20"/>
    <p:sldId id="279" r:id="rId21"/>
    <p:sldId id="271" r:id="rId22"/>
    <p:sldId id="277" r:id="rId23"/>
    <p:sldId id="272" r:id="rId24"/>
    <p:sldId id="273" r:id="rId25"/>
    <p:sldId id="274" r:id="rId26"/>
    <p:sldId id="275" r:id="rId27"/>
    <p:sldId id="281" r:id="rId28"/>
    <p:sldId id="280" r:id="rId29"/>
    <p:sldId id="259" r:id="rId30"/>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7">
          <p15:clr>
            <a:srgbClr val="A4A3A4"/>
          </p15:clr>
        </p15:guide>
        <p15:guide id="2" pos="3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2"/>
    <a:srgbClr val="CC00FF"/>
    <a:srgbClr val="1C243D"/>
    <a:srgbClr val="F088B6"/>
    <a:srgbClr val="604A7B"/>
    <a:srgbClr val="A1DBF8"/>
    <a:srgbClr val="F89728"/>
    <a:srgbClr val="1D28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8999" autoAdjust="0"/>
  </p:normalViewPr>
  <p:slideViewPr>
    <p:cSldViewPr snapToGrid="0" snapToObjects="1" showGuides="1">
      <p:cViewPr varScale="1">
        <p:scale>
          <a:sx n="84" d="100"/>
          <a:sy n="84" d="100"/>
        </p:scale>
        <p:origin x="774" y="96"/>
      </p:cViewPr>
      <p:guideLst>
        <p:guide orient="horz" pos="1547"/>
        <p:guide pos="3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5659" cy="49283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6" y="3"/>
            <a:ext cx="2945659" cy="492839"/>
          </a:xfrm>
          <a:prstGeom prst="rect">
            <a:avLst/>
          </a:prstGeom>
        </p:spPr>
        <p:txBody>
          <a:bodyPr vert="horz" lIns="91440" tIns="45720" rIns="91440" bIns="45720" rtlCol="0"/>
          <a:lstStyle>
            <a:lvl1pPr algn="r">
              <a:defRPr sz="1200"/>
            </a:lvl1pPr>
          </a:lstStyle>
          <a:p>
            <a:fld id="{3BA4CB5A-C894-5547-BE00-DE8FF21F6C87}" type="datetimeFigureOut">
              <a:rPr lang="en-US" smtClean="0"/>
              <a:t>9/19/2018</a:t>
            </a:fld>
            <a:endParaRPr lang="en-US" dirty="0"/>
          </a:p>
        </p:txBody>
      </p:sp>
      <p:sp>
        <p:nvSpPr>
          <p:cNvPr id="4" name="Footer Placeholder 3"/>
          <p:cNvSpPr>
            <a:spLocks noGrp="1"/>
          </p:cNvSpPr>
          <p:nvPr>
            <p:ph type="ftr" sz="quarter" idx="2"/>
          </p:nvPr>
        </p:nvSpPr>
        <p:spPr>
          <a:xfrm>
            <a:off x="3" y="9362241"/>
            <a:ext cx="2945659" cy="49283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6" y="9362241"/>
            <a:ext cx="2945659" cy="492839"/>
          </a:xfrm>
          <a:prstGeom prst="rect">
            <a:avLst/>
          </a:prstGeom>
        </p:spPr>
        <p:txBody>
          <a:bodyPr vert="horz" lIns="91440" tIns="45720" rIns="91440" bIns="45720" rtlCol="0" anchor="b"/>
          <a:lstStyle>
            <a:lvl1pPr algn="r">
              <a:defRPr sz="1200"/>
            </a:lvl1pPr>
          </a:lstStyle>
          <a:p>
            <a:fld id="{5707F464-E69D-8F42-AD2A-3A680101EEFC}" type="slidenum">
              <a:rPr lang="en-US" smtClean="0"/>
              <a:t>‹#›</a:t>
            </a:fld>
            <a:endParaRPr lang="en-US" dirty="0"/>
          </a:p>
        </p:txBody>
      </p:sp>
    </p:spTree>
    <p:extLst>
      <p:ext uri="{BB962C8B-B14F-4D97-AF65-F5344CB8AC3E}">
        <p14:creationId xmlns:p14="http://schemas.microsoft.com/office/powerpoint/2010/main" val="27947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5659" cy="4928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6" y="3"/>
            <a:ext cx="2945659" cy="492839"/>
          </a:xfrm>
          <a:prstGeom prst="rect">
            <a:avLst/>
          </a:prstGeom>
        </p:spPr>
        <p:txBody>
          <a:bodyPr vert="horz" lIns="91440" tIns="45720" rIns="91440" bIns="45720" rtlCol="0"/>
          <a:lstStyle>
            <a:lvl1pPr algn="r">
              <a:defRPr sz="1200"/>
            </a:lvl1pPr>
          </a:lstStyle>
          <a:p>
            <a:fld id="{2CB037B3-E2B2-4308-9240-CE1867F800C8}" type="datetimeFigureOut">
              <a:rPr lang="en-GB" smtClean="0"/>
              <a:t>19/09/2018</a:t>
            </a:fld>
            <a:endParaRPr lang="en-GB"/>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362241"/>
            <a:ext cx="2945659" cy="49283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362241"/>
            <a:ext cx="2945659" cy="492839"/>
          </a:xfrm>
          <a:prstGeom prst="rect">
            <a:avLst/>
          </a:prstGeom>
        </p:spPr>
        <p:txBody>
          <a:bodyPr vert="horz" lIns="91440" tIns="45720" rIns="91440" bIns="45720" rtlCol="0" anchor="b"/>
          <a:lstStyle>
            <a:lvl1pPr algn="r">
              <a:defRPr sz="1200"/>
            </a:lvl1pPr>
          </a:lstStyle>
          <a:p>
            <a:fld id="{E386FB97-38F3-4753-AA18-F48A270CEF08}" type="slidenum">
              <a:rPr lang="en-GB" smtClean="0"/>
              <a:t>‹#›</a:t>
            </a:fld>
            <a:endParaRPr lang="en-GB"/>
          </a:p>
        </p:txBody>
      </p:sp>
    </p:spTree>
    <p:extLst>
      <p:ext uri="{BB962C8B-B14F-4D97-AF65-F5344CB8AC3E}">
        <p14:creationId xmlns:p14="http://schemas.microsoft.com/office/powerpoint/2010/main" val="204892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86FB97-38F3-4753-AA18-F48A270CEF08}" type="slidenum">
              <a:rPr lang="en-GB" smtClean="0"/>
              <a:t>2</a:t>
            </a:fld>
            <a:endParaRPr lang="en-GB"/>
          </a:p>
        </p:txBody>
      </p:sp>
    </p:spTree>
    <p:extLst>
      <p:ext uri="{BB962C8B-B14F-4D97-AF65-F5344CB8AC3E}">
        <p14:creationId xmlns:p14="http://schemas.microsoft.com/office/powerpoint/2010/main" val="352044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86FB97-38F3-4753-AA18-F48A270CEF08}" type="slidenum">
              <a:rPr lang="en-GB" smtClean="0"/>
              <a:t>4</a:t>
            </a:fld>
            <a:endParaRPr lang="en-GB"/>
          </a:p>
        </p:txBody>
      </p:sp>
    </p:spTree>
    <p:extLst>
      <p:ext uri="{BB962C8B-B14F-4D97-AF65-F5344CB8AC3E}">
        <p14:creationId xmlns:p14="http://schemas.microsoft.com/office/powerpoint/2010/main" val="137309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86FB97-38F3-4753-AA18-F48A270CEF08}" type="slidenum">
              <a:rPr lang="en-GB" smtClean="0"/>
              <a:t>5</a:t>
            </a:fld>
            <a:endParaRPr lang="en-GB"/>
          </a:p>
        </p:txBody>
      </p:sp>
    </p:spTree>
    <p:extLst>
      <p:ext uri="{BB962C8B-B14F-4D97-AF65-F5344CB8AC3E}">
        <p14:creationId xmlns:p14="http://schemas.microsoft.com/office/powerpoint/2010/main" val="42087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86FB97-38F3-4753-AA18-F48A270CEF08}" type="slidenum">
              <a:rPr lang="en-GB" smtClean="0"/>
              <a:t>9</a:t>
            </a:fld>
            <a:endParaRPr lang="en-GB"/>
          </a:p>
        </p:txBody>
      </p:sp>
    </p:spTree>
    <p:extLst>
      <p:ext uri="{BB962C8B-B14F-4D97-AF65-F5344CB8AC3E}">
        <p14:creationId xmlns:p14="http://schemas.microsoft.com/office/powerpoint/2010/main" val="392865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86FB97-38F3-4753-AA18-F48A270CEF08}" type="slidenum">
              <a:rPr lang="en-GB" smtClean="0"/>
              <a:t>15</a:t>
            </a:fld>
            <a:endParaRPr lang="en-GB"/>
          </a:p>
        </p:txBody>
      </p:sp>
    </p:spTree>
    <p:extLst>
      <p:ext uri="{BB962C8B-B14F-4D97-AF65-F5344CB8AC3E}">
        <p14:creationId xmlns:p14="http://schemas.microsoft.com/office/powerpoint/2010/main" val="117555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86FB97-38F3-4753-AA18-F48A270CEF08}" type="slidenum">
              <a:rPr lang="en-GB" smtClean="0"/>
              <a:t>16</a:t>
            </a:fld>
            <a:endParaRPr lang="en-GB"/>
          </a:p>
        </p:txBody>
      </p:sp>
    </p:spTree>
    <p:extLst>
      <p:ext uri="{BB962C8B-B14F-4D97-AF65-F5344CB8AC3E}">
        <p14:creationId xmlns:p14="http://schemas.microsoft.com/office/powerpoint/2010/main" val="1144415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15681" y="1888904"/>
            <a:ext cx="7772400" cy="1470025"/>
          </a:xfrm>
        </p:spPr>
        <p:txBody>
          <a:bodyPr lIns="0" tIns="0" rIns="72000" bIns="0" anchor="t"/>
          <a:lstStyle/>
          <a:p>
            <a:r>
              <a:rPr lang="en-US"/>
              <a:t>Click to edit Master title style</a:t>
            </a:r>
            <a:endParaRPr lang="en-US" dirty="0"/>
          </a:p>
        </p:txBody>
      </p:sp>
      <p:sp>
        <p:nvSpPr>
          <p:cNvPr id="3" name="Subtitle 2"/>
          <p:cNvSpPr>
            <a:spLocks noGrp="1"/>
          </p:cNvSpPr>
          <p:nvPr>
            <p:ph type="subTitle" idx="1"/>
          </p:nvPr>
        </p:nvSpPr>
        <p:spPr>
          <a:xfrm>
            <a:off x="614363" y="6013134"/>
            <a:ext cx="6400800" cy="624771"/>
          </a:xfrm>
        </p:spPr>
        <p:txBody>
          <a:bodyPr lIns="0" tIns="0" rIns="7200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487" y="497871"/>
            <a:ext cx="2921714" cy="648850"/>
          </a:xfrm>
          <a:prstGeom prst="rect">
            <a:avLst/>
          </a:prstGeom>
        </p:spPr>
      </p:pic>
      <p:cxnSp>
        <p:nvCxnSpPr>
          <p:cNvPr id="8" name="Straight Connector 7"/>
          <p:cNvCxnSpPr/>
          <p:nvPr userDrawn="1"/>
        </p:nvCxnSpPr>
        <p:spPr>
          <a:xfrm>
            <a:off x="618894" y="5886442"/>
            <a:ext cx="8017106"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36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1737" y="15567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6" name="Slide Number Placeholder 5"/>
          <p:cNvSpPr>
            <a:spLocks noGrp="1"/>
          </p:cNvSpPr>
          <p:nvPr>
            <p:ph type="sldNum" sz="quarter" idx="12"/>
          </p:nvPr>
        </p:nvSpPr>
        <p:spPr/>
        <p:txBody>
          <a:bodyPr/>
          <a:lstStyle/>
          <a:p>
            <a:fld id="{235E9A12-C23F-774C-93A2-AD5702421B57}" type="slidenum">
              <a:rPr lang="en-US" smtClean="0"/>
              <a:t>‹#›</a:t>
            </a:fld>
            <a:endParaRPr lang="en-US" dirty="0"/>
          </a:p>
        </p:txBody>
      </p:sp>
      <p:sp>
        <p:nvSpPr>
          <p:cNvPr id="7" name="Title 1"/>
          <p:cNvSpPr>
            <a:spLocks noGrp="1"/>
          </p:cNvSpPr>
          <p:nvPr>
            <p:ph type="title"/>
          </p:nvPr>
        </p:nvSpPr>
        <p:spPr>
          <a:xfrm>
            <a:off x="496155" y="77910"/>
            <a:ext cx="8229600" cy="1004715"/>
          </a:xfrm>
        </p:spPr>
        <p:txBody>
          <a:bodyPr/>
          <a:lstStyle/>
          <a:p>
            <a:r>
              <a:rPr lang="en-GB"/>
              <a:t>Click to edit Master title style</a:t>
            </a:r>
            <a:endParaRPr lang="en-US"/>
          </a:p>
        </p:txBody>
      </p:sp>
    </p:spTree>
    <p:extLst>
      <p:ext uri="{BB962C8B-B14F-4D97-AF65-F5344CB8AC3E}">
        <p14:creationId xmlns:p14="http://schemas.microsoft.com/office/powerpoint/2010/main" val="400850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03946" y="1600200"/>
            <a:ext cx="4038600" cy="4525963"/>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p>
            <a:fld id="{235E9A12-C23F-774C-93A2-AD5702421B57}" type="slidenum">
              <a:rPr lang="en-US" smtClean="0"/>
              <a:t>‹#›</a:t>
            </a:fld>
            <a:endParaRPr lang="en-US" dirty="0"/>
          </a:p>
        </p:txBody>
      </p:sp>
      <p:sp>
        <p:nvSpPr>
          <p:cNvPr id="9" name="Content Placeholder 2"/>
          <p:cNvSpPr>
            <a:spLocks noGrp="1"/>
          </p:cNvSpPr>
          <p:nvPr>
            <p:ph sz="half" idx="13"/>
          </p:nvPr>
        </p:nvSpPr>
        <p:spPr>
          <a:xfrm>
            <a:off x="4754541" y="1600200"/>
            <a:ext cx="4038600" cy="4525963"/>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79194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80573" y="1488367"/>
            <a:ext cx="4040188" cy="63976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Slide Number Placeholder 8"/>
          <p:cNvSpPr>
            <a:spLocks noGrp="1"/>
          </p:cNvSpPr>
          <p:nvPr>
            <p:ph type="sldNum" sz="quarter" idx="12"/>
          </p:nvPr>
        </p:nvSpPr>
        <p:spPr/>
        <p:txBody>
          <a:bodyPr/>
          <a:lstStyle/>
          <a:p>
            <a:fld id="{235E9A12-C23F-774C-93A2-AD5702421B57}" type="slidenum">
              <a:rPr lang="en-US" smtClean="0"/>
              <a:t>‹#›</a:t>
            </a:fld>
            <a:endParaRPr lang="en-US" dirty="0"/>
          </a:p>
        </p:txBody>
      </p:sp>
      <p:sp>
        <p:nvSpPr>
          <p:cNvPr id="10" name="Content Placeholder 2"/>
          <p:cNvSpPr>
            <a:spLocks noGrp="1"/>
          </p:cNvSpPr>
          <p:nvPr>
            <p:ph sz="half" idx="13"/>
          </p:nvPr>
        </p:nvSpPr>
        <p:spPr>
          <a:xfrm>
            <a:off x="480573" y="2195512"/>
            <a:ext cx="4038600" cy="3930651"/>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
          <p:cNvSpPr>
            <a:spLocks noGrp="1"/>
          </p:cNvSpPr>
          <p:nvPr>
            <p:ph type="body" idx="14"/>
          </p:nvPr>
        </p:nvSpPr>
        <p:spPr>
          <a:xfrm>
            <a:off x="4649788" y="1488367"/>
            <a:ext cx="4040188" cy="63976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Content Placeholder 2"/>
          <p:cNvSpPr>
            <a:spLocks noGrp="1"/>
          </p:cNvSpPr>
          <p:nvPr>
            <p:ph sz="half" idx="15"/>
          </p:nvPr>
        </p:nvSpPr>
        <p:spPr>
          <a:xfrm>
            <a:off x="4648200" y="2195512"/>
            <a:ext cx="4038600" cy="3930651"/>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2013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p>
            <a:fld id="{235E9A12-C23F-774C-93A2-AD5702421B57}" type="slidenum">
              <a:rPr lang="en-US" smtClean="0"/>
              <a:t>‹#›</a:t>
            </a:fld>
            <a:endParaRPr lang="en-US" dirty="0"/>
          </a:p>
        </p:txBody>
      </p:sp>
    </p:spTree>
    <p:extLst>
      <p:ext uri="{BB962C8B-B14F-4D97-AF65-F5344CB8AC3E}">
        <p14:creationId xmlns:p14="http://schemas.microsoft.com/office/powerpoint/2010/main" val="1470801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1737" y="15567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6" name="Slide Number Placeholder 5"/>
          <p:cNvSpPr>
            <a:spLocks noGrp="1"/>
          </p:cNvSpPr>
          <p:nvPr>
            <p:ph type="sldNum" sz="quarter" idx="12"/>
          </p:nvPr>
        </p:nvSpPr>
        <p:spPr/>
        <p:txBody>
          <a:bodyPr/>
          <a:lstStyle/>
          <a:p>
            <a:fld id="{235E9A12-C23F-774C-93A2-AD5702421B57}" type="slidenum">
              <a:rPr lang="en-US" smtClean="0"/>
              <a:t>‹#›</a:t>
            </a:fld>
            <a:endParaRPr lang="en-US" dirty="0"/>
          </a:p>
        </p:txBody>
      </p:sp>
      <p:sp>
        <p:nvSpPr>
          <p:cNvPr id="7" name="Title 1"/>
          <p:cNvSpPr>
            <a:spLocks noGrp="1"/>
          </p:cNvSpPr>
          <p:nvPr>
            <p:ph type="title"/>
          </p:nvPr>
        </p:nvSpPr>
        <p:spPr>
          <a:xfrm>
            <a:off x="496155" y="77910"/>
            <a:ext cx="8229600" cy="1004715"/>
          </a:xfrm>
        </p:spPr>
        <p:txBody>
          <a:bodyPr/>
          <a:lstStyle/>
          <a:p>
            <a:r>
              <a:rPr lang="en-GB"/>
              <a:t>Click to edit Master title style</a:t>
            </a:r>
            <a:endParaRPr lang="en-US"/>
          </a:p>
        </p:txBody>
      </p:sp>
    </p:spTree>
    <p:extLst>
      <p:ext uri="{BB962C8B-B14F-4D97-AF65-F5344CB8AC3E}">
        <p14:creationId xmlns:p14="http://schemas.microsoft.com/office/powerpoint/2010/main" val="1722268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03946" y="1600200"/>
            <a:ext cx="4038600" cy="4525963"/>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p>
            <a:fld id="{235E9A12-C23F-774C-93A2-AD5702421B57}" type="slidenum">
              <a:rPr lang="en-US" smtClean="0"/>
              <a:t>‹#›</a:t>
            </a:fld>
            <a:endParaRPr lang="en-US" dirty="0"/>
          </a:p>
        </p:txBody>
      </p:sp>
      <p:sp>
        <p:nvSpPr>
          <p:cNvPr id="9" name="Content Placeholder 2"/>
          <p:cNvSpPr>
            <a:spLocks noGrp="1"/>
          </p:cNvSpPr>
          <p:nvPr>
            <p:ph sz="half" idx="13"/>
          </p:nvPr>
        </p:nvSpPr>
        <p:spPr>
          <a:xfrm>
            <a:off x="4754541" y="1600200"/>
            <a:ext cx="4038600" cy="4525963"/>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85088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80573" y="1488367"/>
            <a:ext cx="4040188" cy="63976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Slide Number Placeholder 8"/>
          <p:cNvSpPr>
            <a:spLocks noGrp="1"/>
          </p:cNvSpPr>
          <p:nvPr>
            <p:ph type="sldNum" sz="quarter" idx="12"/>
          </p:nvPr>
        </p:nvSpPr>
        <p:spPr/>
        <p:txBody>
          <a:bodyPr/>
          <a:lstStyle/>
          <a:p>
            <a:fld id="{235E9A12-C23F-774C-93A2-AD5702421B57}" type="slidenum">
              <a:rPr lang="en-US" smtClean="0"/>
              <a:t>‹#›</a:t>
            </a:fld>
            <a:endParaRPr lang="en-US" dirty="0"/>
          </a:p>
        </p:txBody>
      </p:sp>
      <p:sp>
        <p:nvSpPr>
          <p:cNvPr id="10" name="Content Placeholder 2"/>
          <p:cNvSpPr>
            <a:spLocks noGrp="1"/>
          </p:cNvSpPr>
          <p:nvPr>
            <p:ph sz="half" idx="13"/>
          </p:nvPr>
        </p:nvSpPr>
        <p:spPr>
          <a:xfrm>
            <a:off x="480573" y="2195512"/>
            <a:ext cx="4038600" cy="3930651"/>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
          <p:cNvSpPr>
            <a:spLocks noGrp="1"/>
          </p:cNvSpPr>
          <p:nvPr>
            <p:ph type="body" idx="14"/>
          </p:nvPr>
        </p:nvSpPr>
        <p:spPr>
          <a:xfrm>
            <a:off x="4649788" y="1488367"/>
            <a:ext cx="4040188" cy="63976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Content Placeholder 2"/>
          <p:cNvSpPr>
            <a:spLocks noGrp="1"/>
          </p:cNvSpPr>
          <p:nvPr>
            <p:ph sz="half" idx="15"/>
          </p:nvPr>
        </p:nvSpPr>
        <p:spPr>
          <a:xfrm>
            <a:off x="4648200" y="2195512"/>
            <a:ext cx="4038600" cy="3930651"/>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9932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15681" y="1888904"/>
            <a:ext cx="7772400" cy="1470025"/>
          </a:xfrm>
        </p:spPr>
        <p:txBody>
          <a:bodyPr lIns="0" tIns="0" rIns="72000" bIns="0" anchor="t"/>
          <a:lstStyle/>
          <a:p>
            <a:r>
              <a:rPr lang="en-US"/>
              <a:t>Click to edit Master title style</a:t>
            </a:r>
            <a:endParaRPr lang="en-US" dirty="0"/>
          </a:p>
        </p:txBody>
      </p:sp>
      <p:sp>
        <p:nvSpPr>
          <p:cNvPr id="3" name="Subtitle 2"/>
          <p:cNvSpPr>
            <a:spLocks noGrp="1"/>
          </p:cNvSpPr>
          <p:nvPr>
            <p:ph type="subTitle" idx="1"/>
          </p:nvPr>
        </p:nvSpPr>
        <p:spPr>
          <a:xfrm>
            <a:off x="614363" y="6013134"/>
            <a:ext cx="6400800" cy="624771"/>
          </a:xfrm>
        </p:spPr>
        <p:txBody>
          <a:bodyPr lIns="0" tIns="0" rIns="7200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487" y="497871"/>
            <a:ext cx="2921714" cy="648850"/>
          </a:xfrm>
          <a:prstGeom prst="rect">
            <a:avLst/>
          </a:prstGeom>
        </p:spPr>
      </p:pic>
      <p:cxnSp>
        <p:nvCxnSpPr>
          <p:cNvPr id="8" name="Straight Connector 7"/>
          <p:cNvCxnSpPr/>
          <p:nvPr userDrawn="1"/>
        </p:nvCxnSpPr>
        <p:spPr>
          <a:xfrm>
            <a:off x="618894" y="5886442"/>
            <a:ext cx="8017106"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03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Bees_normal_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15681" y="1888904"/>
            <a:ext cx="7772400" cy="1470025"/>
          </a:xfrm>
        </p:spPr>
        <p:txBody>
          <a:bodyPr lIns="0" tIns="0" rIns="72000" bIns="0" anchor="t"/>
          <a:lstStyle/>
          <a:p>
            <a:r>
              <a:rPr lang="en-US"/>
              <a:t>Click to edit Master title style</a:t>
            </a:r>
            <a:endParaRPr lang="en-US" dirty="0"/>
          </a:p>
        </p:txBody>
      </p:sp>
      <p:sp>
        <p:nvSpPr>
          <p:cNvPr id="3" name="Subtitle 2"/>
          <p:cNvSpPr>
            <a:spLocks noGrp="1"/>
          </p:cNvSpPr>
          <p:nvPr>
            <p:ph type="subTitle" idx="1"/>
          </p:nvPr>
        </p:nvSpPr>
        <p:spPr>
          <a:xfrm>
            <a:off x="614363" y="6013134"/>
            <a:ext cx="6400800" cy="624771"/>
          </a:xfrm>
        </p:spPr>
        <p:txBody>
          <a:bodyPr lIns="0" tIns="0" rIns="7200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487" y="497871"/>
            <a:ext cx="2921714" cy="648850"/>
          </a:xfrm>
          <a:prstGeom prst="rect">
            <a:avLst/>
          </a:prstGeom>
        </p:spPr>
      </p:pic>
      <p:cxnSp>
        <p:nvCxnSpPr>
          <p:cNvPr id="8" name="Straight Connector 7"/>
          <p:cNvCxnSpPr/>
          <p:nvPr userDrawn="1"/>
        </p:nvCxnSpPr>
        <p:spPr>
          <a:xfrm>
            <a:off x="618894" y="5886442"/>
            <a:ext cx="8017106"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7261" y="497871"/>
            <a:ext cx="2921714" cy="648850"/>
          </a:xfrm>
          <a:prstGeom prst="rect">
            <a:avLst/>
          </a:prstGeom>
        </p:spPr>
      </p:pic>
      <p:sp>
        <p:nvSpPr>
          <p:cNvPr id="14" name="TextBox 13"/>
          <p:cNvSpPr txBox="1"/>
          <p:nvPr userDrawn="1"/>
        </p:nvSpPr>
        <p:spPr>
          <a:xfrm>
            <a:off x="496603" y="5696464"/>
            <a:ext cx="5552372" cy="830997"/>
          </a:xfrm>
          <a:prstGeom prst="rect">
            <a:avLst/>
          </a:prstGeom>
          <a:noFill/>
        </p:spPr>
        <p:txBody>
          <a:bodyPr wrap="square" rtlCol="0">
            <a:spAutoFit/>
          </a:bodyPr>
          <a:lstStyle/>
          <a:p>
            <a:r>
              <a:rPr lang="en-GB" sz="1600" dirty="0">
                <a:solidFill>
                  <a:prstClr val="white"/>
                </a:solidFill>
                <a:latin typeface="Arial"/>
                <a:ea typeface="Arial Unicode MS" panose="020B0604020202020204" pitchFamily="34" charset="-128"/>
                <a:cs typeface="Arial"/>
              </a:rPr>
              <a:t>0800 111 4336</a:t>
            </a:r>
          </a:p>
          <a:p>
            <a:r>
              <a:rPr lang="en-GB" sz="1600" dirty="0">
                <a:solidFill>
                  <a:prstClr val="white"/>
                </a:solidFill>
                <a:latin typeface="Arial"/>
                <a:ea typeface="Arial Unicode MS" panose="020B0604020202020204" pitchFamily="34" charset="-128"/>
                <a:cs typeface="Arial"/>
              </a:rPr>
              <a:t>info@stoneking.co.uk</a:t>
            </a:r>
          </a:p>
          <a:p>
            <a:r>
              <a:rPr lang="en-GB" sz="1600" dirty="0">
                <a:solidFill>
                  <a:prstClr val="white"/>
                </a:solidFill>
                <a:latin typeface="Arial"/>
                <a:ea typeface="Arial Unicode MS" panose="020B0604020202020204" pitchFamily="34" charset="-128"/>
                <a:cs typeface="Arial"/>
              </a:rPr>
              <a:t>stoneking.co.uk</a:t>
            </a:r>
          </a:p>
        </p:txBody>
      </p:sp>
      <p:pic>
        <p:nvPicPr>
          <p:cNvPr id="6" name="Picture 5" descr="SK_office_marque_CMYK_white_mast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6457" y="5329958"/>
            <a:ext cx="1367367" cy="1104709"/>
          </a:xfrm>
          <a:prstGeom prst="rect">
            <a:avLst/>
          </a:prstGeom>
        </p:spPr>
      </p:pic>
    </p:spTree>
    <p:extLst>
      <p:ext uri="{BB962C8B-B14F-4D97-AF65-F5344CB8AC3E}">
        <p14:creationId xmlns:p14="http://schemas.microsoft.com/office/powerpoint/2010/main" val="298937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p>
            <a:fld id="{235E9A12-C23F-774C-93A2-AD5702421B57}" type="slidenum">
              <a:rPr lang="en-US" smtClean="0"/>
              <a:t>‹#›</a:t>
            </a:fld>
            <a:endParaRPr lang="en-US" dirty="0"/>
          </a:p>
        </p:txBody>
      </p:sp>
    </p:spTree>
    <p:extLst>
      <p:ext uri="{BB962C8B-B14F-4D97-AF65-F5344CB8AC3E}">
        <p14:creationId xmlns:p14="http://schemas.microsoft.com/office/powerpoint/2010/main" val="366977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1737" y="15567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6" name="Slide Number Placeholder 5"/>
          <p:cNvSpPr>
            <a:spLocks noGrp="1"/>
          </p:cNvSpPr>
          <p:nvPr>
            <p:ph type="sldNum" sz="quarter" idx="12"/>
          </p:nvPr>
        </p:nvSpPr>
        <p:spPr/>
        <p:txBody>
          <a:bodyPr/>
          <a:lstStyle/>
          <a:p>
            <a:fld id="{235E9A12-C23F-774C-93A2-AD5702421B57}" type="slidenum">
              <a:rPr lang="en-US" smtClean="0"/>
              <a:t>‹#›</a:t>
            </a:fld>
            <a:endParaRPr lang="en-US" dirty="0"/>
          </a:p>
        </p:txBody>
      </p:sp>
      <p:sp>
        <p:nvSpPr>
          <p:cNvPr id="7" name="Title 1"/>
          <p:cNvSpPr>
            <a:spLocks noGrp="1"/>
          </p:cNvSpPr>
          <p:nvPr>
            <p:ph type="title"/>
          </p:nvPr>
        </p:nvSpPr>
        <p:spPr>
          <a:xfrm>
            <a:off x="496155" y="77910"/>
            <a:ext cx="8229600" cy="1004715"/>
          </a:xfrm>
        </p:spPr>
        <p:txBody>
          <a:bodyPr/>
          <a:lstStyle/>
          <a:p>
            <a:r>
              <a:rPr lang="en-GB"/>
              <a:t>Click to edit Master title style</a:t>
            </a:r>
            <a:endParaRPr lang="en-US"/>
          </a:p>
        </p:txBody>
      </p:sp>
    </p:spTree>
    <p:extLst>
      <p:ext uri="{BB962C8B-B14F-4D97-AF65-F5344CB8AC3E}">
        <p14:creationId xmlns:p14="http://schemas.microsoft.com/office/powerpoint/2010/main" val="373499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03946" y="1600200"/>
            <a:ext cx="4038600" cy="4525963"/>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p>
            <a:fld id="{235E9A12-C23F-774C-93A2-AD5702421B57}" type="slidenum">
              <a:rPr lang="en-US" smtClean="0"/>
              <a:t>‹#›</a:t>
            </a:fld>
            <a:endParaRPr lang="en-US" dirty="0"/>
          </a:p>
        </p:txBody>
      </p:sp>
      <p:sp>
        <p:nvSpPr>
          <p:cNvPr id="9" name="Content Placeholder 2"/>
          <p:cNvSpPr>
            <a:spLocks noGrp="1"/>
          </p:cNvSpPr>
          <p:nvPr>
            <p:ph sz="half" idx="13"/>
          </p:nvPr>
        </p:nvSpPr>
        <p:spPr>
          <a:xfrm>
            <a:off x="4754541" y="1600200"/>
            <a:ext cx="4038600" cy="4525963"/>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7996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80573" y="1488367"/>
            <a:ext cx="4040188" cy="63976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Slide Number Placeholder 8"/>
          <p:cNvSpPr>
            <a:spLocks noGrp="1"/>
          </p:cNvSpPr>
          <p:nvPr>
            <p:ph type="sldNum" sz="quarter" idx="12"/>
          </p:nvPr>
        </p:nvSpPr>
        <p:spPr/>
        <p:txBody>
          <a:bodyPr/>
          <a:lstStyle/>
          <a:p>
            <a:fld id="{235E9A12-C23F-774C-93A2-AD5702421B57}" type="slidenum">
              <a:rPr lang="en-US" smtClean="0"/>
              <a:t>‹#›</a:t>
            </a:fld>
            <a:endParaRPr lang="en-US" dirty="0"/>
          </a:p>
        </p:txBody>
      </p:sp>
      <p:sp>
        <p:nvSpPr>
          <p:cNvPr id="10" name="Content Placeholder 2"/>
          <p:cNvSpPr>
            <a:spLocks noGrp="1"/>
          </p:cNvSpPr>
          <p:nvPr>
            <p:ph sz="half" idx="13"/>
          </p:nvPr>
        </p:nvSpPr>
        <p:spPr>
          <a:xfrm>
            <a:off x="480573" y="2195512"/>
            <a:ext cx="4038600" cy="3930651"/>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
          <p:cNvSpPr>
            <a:spLocks noGrp="1"/>
          </p:cNvSpPr>
          <p:nvPr>
            <p:ph type="body" idx="14"/>
          </p:nvPr>
        </p:nvSpPr>
        <p:spPr>
          <a:xfrm>
            <a:off x="4649788" y="1488367"/>
            <a:ext cx="4040188" cy="63976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Content Placeholder 2"/>
          <p:cNvSpPr>
            <a:spLocks noGrp="1"/>
          </p:cNvSpPr>
          <p:nvPr>
            <p:ph sz="half" idx="15"/>
          </p:nvPr>
        </p:nvSpPr>
        <p:spPr>
          <a:xfrm>
            <a:off x="4648200" y="2195512"/>
            <a:ext cx="4038600" cy="3930651"/>
          </a:xfrm>
        </p:spPr>
        <p:txBody>
          <a:bodyPr>
            <a:normAutofit/>
          </a:bodyPr>
          <a:lstStyle>
            <a:lvl1pPr marL="179388" indent="-179388">
              <a:defRPr sz="1800"/>
            </a:lvl1pPr>
            <a:lvl2pPr marL="444500" indent="-265113">
              <a:defRPr sz="1800"/>
            </a:lvl2pPr>
            <a:lvl3pPr marL="717550" indent="-179388">
              <a:defRPr sz="1800"/>
            </a:lvl3pPr>
            <a:lvl4pPr marL="989013" indent="-179388">
              <a:defRPr sz="1800"/>
            </a:lvl4pPr>
            <a:lvl5pPr marL="1168400" indent="-179388">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5220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p>
            <a:fld id="{235E9A12-C23F-774C-93A2-AD5702421B57}" type="slidenum">
              <a:rPr lang="en-US" smtClean="0"/>
              <a:t>‹#›</a:t>
            </a:fld>
            <a:endParaRPr lang="en-US" dirty="0"/>
          </a:p>
        </p:txBody>
      </p:sp>
    </p:spTree>
    <p:extLst>
      <p:ext uri="{BB962C8B-B14F-4D97-AF65-F5344CB8AC3E}">
        <p14:creationId xmlns:p14="http://schemas.microsoft.com/office/powerpoint/2010/main" val="3289414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C24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978275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7" r:id="rId3"/>
    <p:sldLayoutId id="2147483661" r:id="rId4"/>
  </p:sldLayoutIdLst>
  <p:txStyles>
    <p:titleStyle>
      <a:lvl1pPr algn="l" defTabSz="457200" rtl="0" eaLnBrk="1" latinLnBrk="0" hangingPunct="1">
        <a:spcBef>
          <a:spcPct val="0"/>
        </a:spcBef>
        <a:buNone/>
        <a:defRPr sz="4400" kern="1200">
          <a:solidFill>
            <a:srgbClr val="FFFFFF"/>
          </a:solidFill>
          <a:latin typeface="Baskerville Old Face"/>
          <a:ea typeface="+mj-ea"/>
          <a:cs typeface="Baskerville Old Face"/>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Baskerville Old Face"/>
          <a:ea typeface="+mn-ea"/>
          <a:cs typeface="Baskerville Old Face"/>
        </a:defRPr>
      </a:lvl1pPr>
      <a:lvl2pPr marL="742950" indent="-285750" algn="l" defTabSz="457200" rtl="0" eaLnBrk="1" latinLnBrk="0" hangingPunct="1">
        <a:spcBef>
          <a:spcPct val="20000"/>
        </a:spcBef>
        <a:buFont typeface="Arial"/>
        <a:buChar char="–"/>
        <a:defRPr sz="2000" kern="1200">
          <a:solidFill>
            <a:srgbClr val="FFFFFF"/>
          </a:solidFill>
          <a:latin typeface="Baskerville Old Face"/>
          <a:ea typeface="+mn-ea"/>
          <a:cs typeface="Baskerville Old Face"/>
        </a:defRPr>
      </a:lvl2pPr>
      <a:lvl3pPr marL="1143000" indent="-228600" algn="l" defTabSz="457200" rtl="0" eaLnBrk="1" latinLnBrk="0" hangingPunct="1">
        <a:spcBef>
          <a:spcPct val="20000"/>
        </a:spcBef>
        <a:buFont typeface="Arial"/>
        <a:buChar char="•"/>
        <a:defRPr sz="2000" kern="1200">
          <a:solidFill>
            <a:srgbClr val="FFFFFF"/>
          </a:solidFill>
          <a:latin typeface="Baskerville Old Face"/>
          <a:ea typeface="+mn-ea"/>
          <a:cs typeface="Baskerville Old Face"/>
        </a:defRPr>
      </a:lvl3pPr>
      <a:lvl4pPr marL="1600200" indent="-228600" algn="l" defTabSz="457200" rtl="0" eaLnBrk="1" latinLnBrk="0" hangingPunct="1">
        <a:spcBef>
          <a:spcPct val="20000"/>
        </a:spcBef>
        <a:buFont typeface="Arial"/>
        <a:buChar char="–"/>
        <a:defRPr sz="2000" kern="1200">
          <a:solidFill>
            <a:srgbClr val="FFFFFF"/>
          </a:solidFill>
          <a:latin typeface="Baskerville Old Face"/>
          <a:ea typeface="+mn-ea"/>
          <a:cs typeface="Baskerville Old Face"/>
        </a:defRPr>
      </a:lvl4pPr>
      <a:lvl5pPr marL="2057400" indent="-228600" algn="l" defTabSz="457200" rtl="0" eaLnBrk="1" latinLnBrk="0" hangingPunct="1">
        <a:spcBef>
          <a:spcPct val="20000"/>
        </a:spcBef>
        <a:buFont typeface="Arial"/>
        <a:buChar char="»"/>
        <a:defRPr sz="2000" kern="1200">
          <a:solidFill>
            <a:srgbClr val="FFFFFF"/>
          </a:solidFill>
          <a:latin typeface="Baskerville Old Face"/>
          <a:ea typeface="+mn-ea"/>
          <a:cs typeface="Baskerville Old 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tint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96155" y="77910"/>
            <a:ext cx="8229600" cy="1004715"/>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1737"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68564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E9A12-C23F-774C-93A2-AD5702421B57}" type="slidenum">
              <a:rPr lang="en-US" smtClean="0"/>
              <a:t>‹#›</a:t>
            </a:fld>
            <a:endParaRPr lang="en-US" dirty="0"/>
          </a:p>
        </p:txBody>
      </p:sp>
      <p:cxnSp>
        <p:nvCxnSpPr>
          <p:cNvPr id="7" name="Straight Connector 6"/>
          <p:cNvCxnSpPr/>
          <p:nvPr/>
        </p:nvCxnSpPr>
        <p:spPr>
          <a:xfrm>
            <a:off x="618894" y="1170509"/>
            <a:ext cx="8017106" cy="0"/>
          </a:xfrm>
          <a:prstGeom prst="line">
            <a:avLst/>
          </a:prstGeom>
          <a:ln w="6350" cmpd="sng">
            <a:solidFill>
              <a:srgbClr val="E8E100"/>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blu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714" y="6429625"/>
            <a:ext cx="1391552" cy="309033"/>
          </a:xfrm>
          <a:prstGeom prst="rect">
            <a:avLst/>
          </a:prstGeom>
        </p:spPr>
      </p:pic>
    </p:spTree>
    <p:extLst>
      <p:ext uri="{BB962C8B-B14F-4D97-AF65-F5344CB8AC3E}">
        <p14:creationId xmlns:p14="http://schemas.microsoft.com/office/powerpoint/2010/main" val="3099064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457200" rtl="0" eaLnBrk="1" latinLnBrk="0" hangingPunct="1">
        <a:spcBef>
          <a:spcPct val="0"/>
        </a:spcBef>
        <a:buNone/>
        <a:defRPr sz="28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tint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96155" y="77910"/>
            <a:ext cx="8229600" cy="1004715"/>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1737"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68564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E9A12-C23F-774C-93A2-AD5702421B57}" type="slidenum">
              <a:rPr lang="en-US" smtClean="0"/>
              <a:t>‹#›</a:t>
            </a:fld>
            <a:endParaRPr lang="en-US" dirty="0"/>
          </a:p>
        </p:txBody>
      </p:sp>
      <p:cxnSp>
        <p:nvCxnSpPr>
          <p:cNvPr id="7" name="Straight Connector 6"/>
          <p:cNvCxnSpPr/>
          <p:nvPr/>
        </p:nvCxnSpPr>
        <p:spPr>
          <a:xfrm>
            <a:off x="618894" y="1170509"/>
            <a:ext cx="8017106" cy="0"/>
          </a:xfrm>
          <a:prstGeom prst="line">
            <a:avLst/>
          </a:prstGeom>
          <a:ln w="6350" cmpd="sng">
            <a:solidFill>
              <a:srgbClr val="A1DBF8"/>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blu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714" y="6429625"/>
            <a:ext cx="1391552" cy="309033"/>
          </a:xfrm>
          <a:prstGeom prst="rect">
            <a:avLst/>
          </a:prstGeom>
        </p:spPr>
      </p:pic>
    </p:spTree>
    <p:extLst>
      <p:ext uri="{BB962C8B-B14F-4D97-AF65-F5344CB8AC3E}">
        <p14:creationId xmlns:p14="http://schemas.microsoft.com/office/powerpoint/2010/main" val="40936797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457200" rtl="0" eaLnBrk="1" latinLnBrk="0" hangingPunct="1">
        <a:spcBef>
          <a:spcPct val="0"/>
        </a:spcBef>
        <a:buNone/>
        <a:defRPr sz="28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ees_normal_pal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96155" y="77910"/>
            <a:ext cx="8229600" cy="1004715"/>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1737"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68564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E9A12-C23F-774C-93A2-AD5702421B57}" type="slidenum">
              <a:rPr lang="en-US" smtClean="0"/>
              <a:t>‹#›</a:t>
            </a:fld>
            <a:endParaRPr lang="en-US" dirty="0"/>
          </a:p>
        </p:txBody>
      </p:sp>
      <p:cxnSp>
        <p:nvCxnSpPr>
          <p:cNvPr id="7" name="Straight Connector 6"/>
          <p:cNvCxnSpPr/>
          <p:nvPr/>
        </p:nvCxnSpPr>
        <p:spPr>
          <a:xfrm>
            <a:off x="618894" y="1170509"/>
            <a:ext cx="8017106" cy="0"/>
          </a:xfrm>
          <a:prstGeom prst="line">
            <a:avLst/>
          </a:prstGeom>
          <a:ln w="6350" cmpd="sng">
            <a:solidFill>
              <a:srgbClr val="F088B6"/>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blu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714" y="6429625"/>
            <a:ext cx="1391552" cy="309033"/>
          </a:xfrm>
          <a:prstGeom prst="rect">
            <a:avLst/>
          </a:prstGeom>
        </p:spPr>
      </p:pic>
    </p:spTree>
    <p:extLst>
      <p:ext uri="{BB962C8B-B14F-4D97-AF65-F5344CB8AC3E}">
        <p14:creationId xmlns:p14="http://schemas.microsoft.com/office/powerpoint/2010/main" val="30952126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457200" rtl="0" eaLnBrk="1" latinLnBrk="0" hangingPunct="1">
        <a:spcBef>
          <a:spcPct val="0"/>
        </a:spcBef>
        <a:buNone/>
        <a:defRPr sz="28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681" y="1345979"/>
            <a:ext cx="7772400" cy="1470025"/>
          </a:xfrm>
        </p:spPr>
        <p:txBody>
          <a:bodyPr>
            <a:normAutofit fontScale="90000"/>
          </a:bodyPr>
          <a:lstStyle/>
          <a:p>
            <a:br>
              <a:rPr lang="en-GB" dirty="0"/>
            </a:br>
            <a:r>
              <a:rPr lang="en-GB" dirty="0"/>
              <a:t>Limits of looking at religious doctrine when deciding charitable status </a:t>
            </a:r>
            <a:endParaRPr lang="en-US" dirty="0"/>
          </a:p>
        </p:txBody>
      </p:sp>
      <p:sp>
        <p:nvSpPr>
          <p:cNvPr id="3" name="Subtitle 2"/>
          <p:cNvSpPr>
            <a:spLocks noGrp="1"/>
          </p:cNvSpPr>
          <p:nvPr>
            <p:ph type="subTitle" idx="1"/>
          </p:nvPr>
        </p:nvSpPr>
        <p:spPr/>
        <p:txBody>
          <a:bodyPr>
            <a:normAutofit/>
          </a:bodyPr>
          <a:lstStyle/>
          <a:p>
            <a:r>
              <a:rPr lang="en-US" dirty="0"/>
              <a:t>Robert Meakin, Partner</a:t>
            </a:r>
          </a:p>
        </p:txBody>
      </p:sp>
    </p:spTree>
    <p:extLst>
      <p:ext uri="{BB962C8B-B14F-4D97-AF65-F5344CB8AC3E}">
        <p14:creationId xmlns:p14="http://schemas.microsoft.com/office/powerpoint/2010/main" val="143121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Public benefit presumption existed - now abolished </a:t>
            </a:r>
          </a:p>
        </p:txBody>
      </p:sp>
      <p:sp>
        <p:nvSpPr>
          <p:cNvPr id="3" name="Content Placeholder 2"/>
          <p:cNvSpPr>
            <a:spLocks noGrp="1"/>
          </p:cNvSpPr>
          <p:nvPr>
            <p:ph idx="1"/>
          </p:nvPr>
        </p:nvSpPr>
        <p:spPr/>
        <p:txBody>
          <a:bodyPr/>
          <a:lstStyle/>
          <a:p>
            <a:pPr marL="0" indent="0">
              <a:buNone/>
            </a:pPr>
            <a:r>
              <a:rPr lang="en-GB" dirty="0"/>
              <a:t>The presumption of public benefit existed and is now abolished but the Charity Commission is limited in the extent to which it can look at religious doctrine and practice by the underlying legal </a:t>
            </a:r>
            <a:r>
              <a:rPr lang="en-GB"/>
              <a:t>principles  </a:t>
            </a:r>
            <a:endParaRPr lang="en-GB" dirty="0"/>
          </a:p>
          <a:p>
            <a:r>
              <a:rPr lang="en-GB" dirty="0"/>
              <a:t>Need to apply the underlying principles upon which the presumption was based. </a:t>
            </a:r>
          </a:p>
          <a:p>
            <a:pPr marL="800100" lvl="1" indent="-342900">
              <a:buFont typeface="+mj-lt"/>
              <a:buAutoNum type="arabicPeriod"/>
            </a:pPr>
            <a:r>
              <a:rPr lang="en-GB" dirty="0"/>
              <a:t>The Law assumes that it is good for man to have and practice a religion. </a:t>
            </a:r>
          </a:p>
          <a:p>
            <a:pPr marL="800100" lvl="1" indent="-342900">
              <a:buFont typeface="+mj-lt"/>
              <a:buAutoNum type="arabicPeriod"/>
            </a:pPr>
            <a:r>
              <a:rPr lang="en-GB" dirty="0"/>
              <a:t>Activities must be beneficial and not non-beneficial or harmful to the Public. </a:t>
            </a:r>
          </a:p>
          <a:p>
            <a:pPr marL="800100" lvl="1" indent="-342900">
              <a:buFont typeface="+mj-lt"/>
              <a:buAutoNum type="arabicPeriod"/>
            </a:pPr>
            <a:r>
              <a:rPr lang="en-GB" dirty="0"/>
              <a:t>Worship must allow for public access. </a:t>
            </a:r>
          </a:p>
        </p:txBody>
      </p:sp>
    </p:spTree>
    <p:extLst>
      <p:ext uri="{BB962C8B-B14F-4D97-AF65-F5344CB8AC3E}">
        <p14:creationId xmlns:p14="http://schemas.microsoft.com/office/powerpoint/2010/main" val="368361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Benefits of religion </a:t>
            </a:r>
          </a:p>
        </p:txBody>
      </p:sp>
      <p:sp>
        <p:nvSpPr>
          <p:cNvPr id="3" name="Content Placeholder 2"/>
          <p:cNvSpPr>
            <a:spLocks noGrp="1"/>
          </p:cNvSpPr>
          <p:nvPr>
            <p:ph idx="1"/>
          </p:nvPr>
        </p:nvSpPr>
        <p:spPr/>
        <p:txBody>
          <a:bodyPr/>
          <a:lstStyle/>
          <a:p>
            <a:pPr>
              <a:buFont typeface="+mj-lt"/>
              <a:buAutoNum type="arabicPeriod"/>
            </a:pPr>
            <a:r>
              <a:rPr lang="en-GB" dirty="0"/>
              <a:t>The law assumes that it is good for man to have and practice a religion. </a:t>
            </a:r>
          </a:p>
          <a:p>
            <a:r>
              <a:rPr lang="en-GB" dirty="0"/>
              <a:t>Gilmore v Coats Lord Reid gave no explanation. </a:t>
            </a:r>
          </a:p>
          <a:p>
            <a:r>
              <a:rPr lang="en-GB" dirty="0"/>
              <a:t>Presumably because it provides a moral code and therefore encourages good behaviour. </a:t>
            </a:r>
          </a:p>
          <a:p>
            <a:r>
              <a:rPr lang="en-GB" dirty="0"/>
              <a:t>Most religions are similar. Difficult for the Charity Commission to challenge them. </a:t>
            </a:r>
          </a:p>
        </p:txBody>
      </p:sp>
      <p:pic>
        <p:nvPicPr>
          <p:cNvPr id="3074" name="455A7665-D94B-46F6-97FC-38023E1B94EB"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792" y="3468245"/>
            <a:ext cx="4189671" cy="309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66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Benefits of religion </a:t>
            </a:r>
          </a:p>
        </p:txBody>
      </p:sp>
      <p:sp>
        <p:nvSpPr>
          <p:cNvPr id="3" name="Content Placeholder 2"/>
          <p:cNvSpPr>
            <a:spLocks noGrp="1"/>
          </p:cNvSpPr>
          <p:nvPr>
            <p:ph idx="1"/>
          </p:nvPr>
        </p:nvSpPr>
        <p:spPr/>
        <p:txBody>
          <a:bodyPr/>
          <a:lstStyle/>
          <a:p>
            <a:pPr>
              <a:buFont typeface="+mj-lt"/>
              <a:buAutoNum type="arabicPeriod" startAt="2"/>
            </a:pPr>
            <a:r>
              <a:rPr lang="en-GB" dirty="0"/>
              <a:t>Activities must be beneficial and not non-beneficial or harmful to the public. </a:t>
            </a:r>
          </a:p>
          <a:p>
            <a:r>
              <a:rPr lang="en-GB" dirty="0"/>
              <a:t>Court has not issued guidance on what constitutes “harm” or “benefit” but harm might include illegal or immoral activities or involve the break-up of the family. </a:t>
            </a:r>
          </a:p>
          <a:p>
            <a:r>
              <a:rPr lang="en-GB" dirty="0"/>
              <a:t>Mainstream religions contain within them many practices that many consider contrary to public policy or irrational.</a:t>
            </a:r>
          </a:p>
          <a:p>
            <a:r>
              <a:rPr lang="en-GB" dirty="0"/>
              <a:t>Difficult for the Charity Commission to attack.  </a:t>
            </a:r>
          </a:p>
        </p:txBody>
      </p:sp>
    </p:spTree>
    <p:extLst>
      <p:ext uri="{BB962C8B-B14F-4D97-AF65-F5344CB8AC3E}">
        <p14:creationId xmlns:p14="http://schemas.microsoft.com/office/powerpoint/2010/main" val="194274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a:t>3. Worship must allow for public access. </a:t>
            </a:r>
          </a:p>
        </p:txBody>
      </p:sp>
      <p:sp>
        <p:nvSpPr>
          <p:cNvPr id="3" name="Title 2"/>
          <p:cNvSpPr>
            <a:spLocks noGrp="1"/>
          </p:cNvSpPr>
          <p:nvPr>
            <p:ph type="title"/>
          </p:nvPr>
        </p:nvSpPr>
        <p:spPr/>
        <p:txBody>
          <a:bodyPr/>
          <a:lstStyle/>
          <a:p>
            <a:r>
              <a:rPr lang="en-GB" dirty="0"/>
              <a:t>Benefits of religion </a:t>
            </a:r>
          </a:p>
        </p:txBody>
      </p:sp>
      <p:pic>
        <p:nvPicPr>
          <p:cNvPr id="4098" name="827C3E9B-504C-4D53-8170-F16242C4490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26" y="1556700"/>
            <a:ext cx="3707454" cy="506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8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Definition of Religion and Charity Commission Criteria </a:t>
            </a:r>
          </a:p>
        </p:txBody>
      </p:sp>
      <p:sp>
        <p:nvSpPr>
          <p:cNvPr id="3" name="Content Placeholder 2"/>
          <p:cNvSpPr>
            <a:spLocks noGrp="1"/>
          </p:cNvSpPr>
          <p:nvPr>
            <p:ph idx="1"/>
          </p:nvPr>
        </p:nvSpPr>
        <p:spPr/>
        <p:txBody>
          <a:bodyPr/>
          <a:lstStyle/>
          <a:p>
            <a:pPr marL="0" indent="0">
              <a:buNone/>
            </a:pPr>
            <a:r>
              <a:rPr lang="en-GB" dirty="0"/>
              <a:t>The statutory definition of religion and Charity Commission criteria </a:t>
            </a:r>
          </a:p>
          <a:p>
            <a:r>
              <a:rPr lang="en-GB" dirty="0"/>
              <a:t>Previous common law definition was monotheistic.</a:t>
            </a:r>
          </a:p>
          <a:p>
            <a:r>
              <a:rPr lang="en-GB" dirty="0"/>
              <a:t>Statutory definition, Charity Act 2011:</a:t>
            </a:r>
          </a:p>
          <a:p>
            <a:pPr marL="0" indent="0">
              <a:buNone/>
            </a:pPr>
            <a:r>
              <a:rPr lang="en-GB" dirty="0"/>
              <a:t>	“religion” defined as including: </a:t>
            </a:r>
          </a:p>
          <a:p>
            <a:pPr marL="1200150" lvl="2" indent="-400050">
              <a:buAutoNum type="romanLcParenBoth"/>
            </a:pPr>
            <a:r>
              <a:rPr lang="en-GB" dirty="0"/>
              <a:t>a religion which involves belief in more than one god, and </a:t>
            </a:r>
          </a:p>
          <a:p>
            <a:pPr marL="1200150" lvl="2" indent="-400050">
              <a:buAutoNum type="romanLcParenBoth"/>
            </a:pPr>
            <a:r>
              <a:rPr lang="en-GB" dirty="0"/>
              <a:t>a religion which does not involve belief in a god. </a:t>
            </a:r>
          </a:p>
          <a:p>
            <a:r>
              <a:rPr lang="en-GB" dirty="0"/>
              <a:t>New wide definition to comply with ECRH. </a:t>
            </a:r>
          </a:p>
          <a:p>
            <a:r>
              <a:rPr lang="en-GB" dirty="0"/>
              <a:t>Ever since the Charity Commission has tried to narrow the definition down. </a:t>
            </a:r>
          </a:p>
        </p:txBody>
      </p:sp>
    </p:spTree>
    <p:extLst>
      <p:ext uri="{BB962C8B-B14F-4D97-AF65-F5344CB8AC3E}">
        <p14:creationId xmlns:p14="http://schemas.microsoft.com/office/powerpoint/2010/main" val="163159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Charity Commission Criteria - Post Jedi </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5458" y="1382234"/>
            <a:ext cx="6573084" cy="493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94743" y="6448378"/>
            <a:ext cx="3349257" cy="430887"/>
          </a:xfrm>
          <a:prstGeom prst="rect">
            <a:avLst/>
          </a:prstGeom>
          <a:noFill/>
        </p:spPr>
        <p:txBody>
          <a:bodyPr wrap="square" rtlCol="0">
            <a:spAutoFit/>
          </a:bodyPr>
          <a:lstStyle/>
          <a:p>
            <a:r>
              <a:rPr lang="en-GB" sz="1100" dirty="0">
                <a:solidFill>
                  <a:schemeClr val="bg1">
                    <a:lumMod val="50000"/>
                  </a:schemeClr>
                </a:solidFill>
              </a:rPr>
              <a:t>Image: https://theday.co.uk/briefing/the-religion-of-star-wars</a:t>
            </a:r>
          </a:p>
        </p:txBody>
      </p:sp>
    </p:spTree>
    <p:extLst>
      <p:ext uri="{BB962C8B-B14F-4D97-AF65-F5344CB8AC3E}">
        <p14:creationId xmlns:p14="http://schemas.microsoft.com/office/powerpoint/2010/main" val="398920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Charity Commission Criteria - Post Jedi </a:t>
            </a:r>
          </a:p>
        </p:txBody>
      </p:sp>
      <p:sp>
        <p:nvSpPr>
          <p:cNvPr id="3" name="Content Placeholder 2"/>
          <p:cNvSpPr>
            <a:spLocks noGrp="1"/>
          </p:cNvSpPr>
          <p:nvPr>
            <p:ph idx="1"/>
          </p:nvPr>
        </p:nvSpPr>
        <p:spPr>
          <a:xfrm>
            <a:off x="511737" y="1600200"/>
            <a:ext cx="5999421" cy="4525963"/>
          </a:xfrm>
        </p:spPr>
        <p:txBody>
          <a:bodyPr/>
          <a:lstStyle/>
          <a:p>
            <a:pPr>
              <a:buFont typeface="+mj-lt"/>
              <a:buAutoNum type="arabicPeriod"/>
            </a:pPr>
            <a:r>
              <a:rPr lang="en-GB" u="sng" dirty="0"/>
              <a:t>Belief in one or more gods or spiritual or non-secular principles or things. </a:t>
            </a:r>
          </a:p>
          <a:p>
            <a:r>
              <a:rPr lang="en-GB" dirty="0"/>
              <a:t>Influence by Hodkin (case on Places of Worship Act 1855) – which excluded secular belief systems from the definition of religion.</a:t>
            </a:r>
          </a:p>
          <a:p>
            <a:r>
              <a:rPr lang="en-GB" dirty="0"/>
              <a:t>Decided that Jedi was a secular belief system </a:t>
            </a:r>
          </a:p>
          <a:p>
            <a:r>
              <a:rPr lang="en-GB" dirty="0"/>
              <a:t>Out of sync with Act 9 ECHR which protects secular and non-secular beliefs.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158" y="2018525"/>
            <a:ext cx="2230179" cy="351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11158" y="5531057"/>
            <a:ext cx="2367028" cy="261610"/>
          </a:xfrm>
          <a:prstGeom prst="rect">
            <a:avLst/>
          </a:prstGeom>
          <a:noFill/>
        </p:spPr>
        <p:txBody>
          <a:bodyPr wrap="square" rtlCol="0">
            <a:spAutoFit/>
          </a:bodyPr>
          <a:lstStyle/>
          <a:p>
            <a:r>
              <a:rPr lang="en-GB" sz="1100" dirty="0">
                <a:solidFill>
                  <a:schemeClr val="bg1">
                    <a:lumMod val="50000"/>
                  </a:schemeClr>
                </a:solidFill>
              </a:rPr>
              <a:t>Image: www.jedichurch.org </a:t>
            </a:r>
          </a:p>
        </p:txBody>
      </p:sp>
    </p:spTree>
    <p:extLst>
      <p:ext uri="{BB962C8B-B14F-4D97-AF65-F5344CB8AC3E}">
        <p14:creationId xmlns:p14="http://schemas.microsoft.com/office/powerpoint/2010/main" val="363007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Charity Commission Criteria - Post Jedi </a:t>
            </a:r>
          </a:p>
        </p:txBody>
      </p:sp>
      <p:sp>
        <p:nvSpPr>
          <p:cNvPr id="3" name="Content Placeholder 2"/>
          <p:cNvSpPr>
            <a:spLocks noGrp="1"/>
          </p:cNvSpPr>
          <p:nvPr>
            <p:ph idx="1"/>
          </p:nvPr>
        </p:nvSpPr>
        <p:spPr/>
        <p:txBody>
          <a:bodyPr/>
          <a:lstStyle/>
          <a:p>
            <a:pPr>
              <a:buFont typeface="+mj-lt"/>
              <a:buAutoNum type="arabicPeriod" startAt="2"/>
            </a:pPr>
            <a:r>
              <a:rPr lang="en-GB" u="sng" dirty="0"/>
              <a:t>Relationship with the gods, principles or things which is expressed by worship, reverence and adoration, veneration, intercession or by some other religious rite or service.</a:t>
            </a:r>
          </a:p>
          <a:p>
            <a:r>
              <a:rPr lang="en-GB" dirty="0"/>
              <a:t>Adopted from the old common law definition which required worship. </a:t>
            </a:r>
          </a:p>
          <a:p>
            <a:r>
              <a:rPr lang="en-GB" dirty="0"/>
              <a:t>Debateable whether the common law survives the statutory definition of “religion.” </a:t>
            </a:r>
          </a:p>
          <a:p>
            <a:r>
              <a:rPr lang="en-GB" dirty="0"/>
              <a:t>Doubtful if worship is a requirement following Hodkin. </a:t>
            </a:r>
          </a:p>
          <a:p>
            <a:r>
              <a:rPr lang="en-GB" dirty="0"/>
              <a:t>The Charity Commission was not satisfied that “live services” on the website constituted worship as opposed to a lifestyle choice.</a:t>
            </a:r>
          </a:p>
          <a:p>
            <a:r>
              <a:rPr lang="en-GB" dirty="0"/>
              <a:t>ECHR protects subjective religious experience. </a:t>
            </a:r>
          </a:p>
          <a:p>
            <a:r>
              <a:rPr lang="en-GB" dirty="0"/>
              <a:t>Many religious charities promote web based prayer.   </a:t>
            </a:r>
          </a:p>
          <a:p>
            <a:endParaRPr lang="en-GB" dirty="0"/>
          </a:p>
        </p:txBody>
      </p:sp>
    </p:spTree>
    <p:extLst>
      <p:ext uri="{BB962C8B-B14F-4D97-AF65-F5344CB8AC3E}">
        <p14:creationId xmlns:p14="http://schemas.microsoft.com/office/powerpoint/2010/main" val="207534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Charity Commission Criteria - Post Jedi </a:t>
            </a:r>
          </a:p>
        </p:txBody>
      </p:sp>
      <p:sp>
        <p:nvSpPr>
          <p:cNvPr id="3" name="Content Placeholder 2"/>
          <p:cNvSpPr>
            <a:spLocks noGrp="1"/>
          </p:cNvSpPr>
          <p:nvPr>
            <p:ph idx="1"/>
          </p:nvPr>
        </p:nvSpPr>
        <p:spPr/>
        <p:txBody>
          <a:bodyPr/>
          <a:lstStyle/>
          <a:p>
            <a:pPr>
              <a:buFont typeface="+mj-lt"/>
              <a:buAutoNum type="arabicPeriod" startAt="3"/>
            </a:pPr>
            <a:r>
              <a:rPr lang="en-GB" u="sng" dirty="0"/>
              <a:t>It must have cogency, cohesion, seriousness and importance in the form of the belief system.</a:t>
            </a:r>
          </a:p>
          <a:p>
            <a:r>
              <a:rPr lang="en-GB" dirty="0"/>
              <a:t>Adopted from the ECHR law not charity law. </a:t>
            </a:r>
          </a:p>
          <a:p>
            <a:r>
              <a:rPr lang="en-GB" dirty="0"/>
              <a:t>Charity Commission decided that Jedi lacked definition through doctrines and practices. </a:t>
            </a:r>
          </a:p>
          <a:p>
            <a:r>
              <a:rPr lang="en-GB" dirty="0"/>
              <a:t>Charity Commission said </a:t>
            </a:r>
            <a:r>
              <a:rPr lang="en-GB" dirty="0" err="1"/>
              <a:t>Jediism</a:t>
            </a:r>
            <a:r>
              <a:rPr lang="en-GB" dirty="0"/>
              <a:t> not a “sufficient cogent and distinct religion”.</a:t>
            </a:r>
          </a:p>
          <a:p>
            <a:r>
              <a:rPr lang="en-GB" dirty="0"/>
              <a:t>No authority for the need to be distinct. </a:t>
            </a:r>
          </a:p>
          <a:p>
            <a:r>
              <a:rPr lang="en-GB" dirty="0"/>
              <a:t>Problematic given that many religions have much in common. </a:t>
            </a:r>
          </a:p>
        </p:txBody>
      </p:sp>
    </p:spTree>
    <p:extLst>
      <p:ext uri="{BB962C8B-B14F-4D97-AF65-F5344CB8AC3E}">
        <p14:creationId xmlns:p14="http://schemas.microsoft.com/office/powerpoint/2010/main" val="955047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Charity Commission Criteria - Post Jedi </a:t>
            </a:r>
          </a:p>
        </p:txBody>
      </p:sp>
      <p:sp>
        <p:nvSpPr>
          <p:cNvPr id="3" name="Content Placeholder 2"/>
          <p:cNvSpPr>
            <a:spLocks noGrp="1"/>
          </p:cNvSpPr>
          <p:nvPr>
            <p:ph idx="1"/>
          </p:nvPr>
        </p:nvSpPr>
        <p:spPr/>
        <p:txBody>
          <a:bodyPr/>
          <a:lstStyle/>
          <a:p>
            <a:pPr>
              <a:buFont typeface="+mj-lt"/>
              <a:buAutoNum type="arabicPeriod" startAt="4"/>
            </a:pPr>
            <a:r>
              <a:rPr lang="en-GB" u="sng" dirty="0"/>
              <a:t>Doctrines and Practices are of Benefit to the Public and are Capable of providing moral and ethical value or education to the Public </a:t>
            </a:r>
          </a:p>
          <a:p>
            <a:r>
              <a:rPr lang="en-GB" dirty="0"/>
              <a:t>As previously discussed in respect of public benefit. </a:t>
            </a:r>
          </a:p>
          <a:p>
            <a:r>
              <a:rPr lang="en-GB" dirty="0"/>
              <a:t>Argued that the Charity Commission can only evaluate religious doctrines and practices in exceptional circumstances. </a:t>
            </a:r>
          </a:p>
        </p:txBody>
      </p:sp>
    </p:spTree>
    <p:extLst>
      <p:ext uri="{BB962C8B-B14F-4D97-AF65-F5344CB8AC3E}">
        <p14:creationId xmlns:p14="http://schemas.microsoft.com/office/powerpoint/2010/main" val="96662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Introductory thoughts</a:t>
            </a:r>
            <a:endParaRPr lang="en-US" dirty="0"/>
          </a:p>
        </p:txBody>
      </p:sp>
      <p:sp>
        <p:nvSpPr>
          <p:cNvPr id="5" name="Content Placeholder 4"/>
          <p:cNvSpPr>
            <a:spLocks noGrp="1"/>
          </p:cNvSpPr>
          <p:nvPr>
            <p:ph idx="1"/>
          </p:nvPr>
        </p:nvSpPr>
        <p:spPr/>
        <p:txBody>
          <a:bodyPr/>
          <a:lstStyle/>
          <a:p>
            <a:r>
              <a:rPr lang="en-US" dirty="0"/>
              <a:t>Pre 2006 - presumption of public benefit passive non-evaluative approach. </a:t>
            </a:r>
          </a:p>
          <a:p>
            <a:r>
              <a:rPr lang="en-US" dirty="0"/>
              <a:t>Post 2006 - abolition of public benefit and the wider statutory definition of ‘religion’ for charity laws </a:t>
            </a:r>
            <a:r>
              <a:rPr lang="en-US" dirty="0">
                <a:sym typeface="Wingdings" panose="05000000000000000000" pitchFamily="2" charset="2"/>
              </a:rPr>
              <a:t> </a:t>
            </a:r>
            <a:r>
              <a:rPr lang="en-US" dirty="0"/>
              <a:t>More proactive and evaluative approach. </a:t>
            </a:r>
          </a:p>
          <a:p>
            <a:r>
              <a:rPr lang="en-US" dirty="0"/>
              <a:t>“Christianity not necessary for public good” says Charity Commission.</a:t>
            </a:r>
          </a:p>
          <a:p>
            <a:r>
              <a:rPr lang="en-US" dirty="0"/>
              <a:t>Distinction between Charity and Constitutional document governing the religion. </a:t>
            </a:r>
          </a:p>
          <a:p>
            <a:r>
              <a:rPr lang="en-US" dirty="0"/>
              <a:t>Some religions considering de-registration. </a:t>
            </a:r>
          </a:p>
          <a:p>
            <a:pPr marL="0" indent="0">
              <a:buNone/>
            </a:pPr>
            <a:endParaRPr lang="en-US" dirty="0"/>
          </a:p>
          <a:p>
            <a:pPr marL="0" indent="0">
              <a:buNone/>
            </a:pPr>
            <a:endParaRPr lang="en-US" dirty="0"/>
          </a:p>
          <a:p>
            <a:pPr marL="0" indent="0">
              <a:buNone/>
            </a:pPr>
            <a:r>
              <a:rPr lang="en-US" dirty="0"/>
              <a:t>Can the Charity Commission lawfully question religious doctrine and practice for the purpose of registering or removing charities from the register of charities?      </a:t>
            </a:r>
          </a:p>
        </p:txBody>
      </p:sp>
    </p:spTree>
    <p:extLst>
      <p:ext uri="{BB962C8B-B14F-4D97-AF65-F5344CB8AC3E}">
        <p14:creationId xmlns:p14="http://schemas.microsoft.com/office/powerpoint/2010/main" val="11376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285750" indent="-285750">
              <a:buFont typeface="Arial" panose="020B0604020202020204" pitchFamily="34" charset="0"/>
              <a:buChar char="•"/>
            </a:pPr>
            <a:r>
              <a:rPr lang="en-GB" dirty="0"/>
              <a:t>Article 9 – Freedom of Religion</a:t>
            </a:r>
          </a:p>
          <a:p>
            <a:pPr marL="285750" indent="-285750">
              <a:buFont typeface="Arial" panose="020B0604020202020204" pitchFamily="34" charset="0"/>
              <a:buChar char="•"/>
            </a:pPr>
            <a:r>
              <a:rPr lang="en-GB" dirty="0"/>
              <a:t>Is a refusal to register a breach?</a:t>
            </a:r>
          </a:p>
          <a:p>
            <a:pPr marL="285750" indent="-285750">
              <a:buFont typeface="Arial" panose="020B0604020202020204" pitchFamily="34" charset="0"/>
              <a:buChar char="•"/>
            </a:pPr>
            <a:r>
              <a:rPr lang="en-GB" dirty="0"/>
              <a:t>Tax</a:t>
            </a:r>
          </a:p>
          <a:p>
            <a:pPr marL="285750" indent="-285750">
              <a:buFont typeface="Arial" panose="020B0604020202020204" pitchFamily="34" charset="0"/>
              <a:buChar char="•"/>
            </a:pPr>
            <a:r>
              <a:rPr lang="en-GB" dirty="0"/>
              <a:t>Limit of Article 9 for the Protection of Health and Morals</a:t>
            </a:r>
          </a:p>
          <a:p>
            <a:pPr marL="285750" indent="-285750">
              <a:buFont typeface="Arial" panose="020B0604020202020204" pitchFamily="34" charset="0"/>
              <a:buChar char="•"/>
            </a:pPr>
            <a:r>
              <a:rPr lang="en-GB" dirty="0"/>
              <a:t>Article 14 – Freedom From Discrimination</a:t>
            </a:r>
          </a:p>
          <a:p>
            <a:pPr marL="285750" indent="-285750">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a:t>Human Rights – Article 9</a:t>
            </a:r>
          </a:p>
        </p:txBody>
      </p:sp>
    </p:spTree>
    <p:extLst>
      <p:ext uri="{BB962C8B-B14F-4D97-AF65-F5344CB8AC3E}">
        <p14:creationId xmlns:p14="http://schemas.microsoft.com/office/powerpoint/2010/main" val="228660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285750" indent="-285750">
              <a:buFont typeface="Arial" panose="020B0604020202020204" pitchFamily="34" charset="0"/>
              <a:buChar char="•"/>
            </a:pPr>
            <a:r>
              <a:rPr lang="en-GB" dirty="0"/>
              <a:t>Harmful?</a:t>
            </a:r>
          </a:p>
          <a:p>
            <a:pPr marL="285750" indent="-285750">
              <a:buFont typeface="Arial" panose="020B0604020202020204" pitchFamily="34" charset="0"/>
              <a:buChar char="•"/>
            </a:pPr>
            <a:r>
              <a:rPr lang="en-GB" dirty="0"/>
              <a:t>Law Reform?</a:t>
            </a:r>
          </a:p>
          <a:p>
            <a:pPr marL="285750" indent="-285750">
              <a:buFont typeface="Arial" panose="020B0604020202020204" pitchFamily="34" charset="0"/>
              <a:buChar char="•"/>
            </a:pPr>
            <a:r>
              <a:rPr lang="en-GB" dirty="0"/>
              <a:t>Separating out “non-charitable activities”? </a:t>
            </a:r>
          </a:p>
          <a:p>
            <a:pPr marL="285750" indent="-285750">
              <a:buFont typeface="Arial" panose="020B0604020202020204" pitchFamily="34" charset="0"/>
              <a:buChar char="•"/>
            </a:pPr>
            <a:r>
              <a:rPr lang="en-GB" dirty="0"/>
              <a:t>Decide not to be a charity!</a:t>
            </a:r>
          </a:p>
        </p:txBody>
      </p:sp>
      <p:sp>
        <p:nvSpPr>
          <p:cNvPr id="3" name="Title 2"/>
          <p:cNvSpPr>
            <a:spLocks noGrp="1"/>
          </p:cNvSpPr>
          <p:nvPr>
            <p:ph type="title"/>
          </p:nvPr>
        </p:nvSpPr>
        <p:spPr/>
        <p:txBody>
          <a:bodyPr/>
          <a:lstStyle/>
          <a:p>
            <a:r>
              <a:rPr lang="en-GB" dirty="0"/>
              <a:t>Concluding thoughts</a:t>
            </a:r>
          </a:p>
        </p:txBody>
      </p:sp>
    </p:spTree>
    <p:extLst>
      <p:ext uri="{BB962C8B-B14F-4D97-AF65-F5344CB8AC3E}">
        <p14:creationId xmlns:p14="http://schemas.microsoft.com/office/powerpoint/2010/main" val="3858629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67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Introductory thoughts</a:t>
            </a:r>
          </a:p>
        </p:txBody>
      </p:sp>
      <p:sp>
        <p:nvSpPr>
          <p:cNvPr id="4" name="TextBox 3"/>
          <p:cNvSpPr txBox="1"/>
          <p:nvPr/>
        </p:nvSpPr>
        <p:spPr>
          <a:xfrm>
            <a:off x="2849525" y="1722474"/>
            <a:ext cx="2785730" cy="369332"/>
          </a:xfrm>
          <a:prstGeom prst="rect">
            <a:avLst/>
          </a:prstGeom>
          <a:noFill/>
        </p:spPr>
        <p:txBody>
          <a:bodyPr wrap="square" rtlCol="0">
            <a:spAutoFit/>
          </a:bodyPr>
          <a:lstStyle/>
          <a:p>
            <a:pPr algn="ctr"/>
            <a:r>
              <a:rPr lang="en-GB" dirty="0">
                <a:solidFill>
                  <a:srgbClr val="CC00FF"/>
                </a:solidFill>
                <a:latin typeface="Arial" panose="020B0604020202020204" pitchFamily="34" charset="0"/>
                <a:cs typeface="Arial" panose="020B0604020202020204" pitchFamily="34" charset="0"/>
              </a:rPr>
              <a:t>RELIGION</a:t>
            </a:r>
          </a:p>
        </p:txBody>
      </p:sp>
      <p:sp>
        <p:nvSpPr>
          <p:cNvPr id="6" name="TextBox 5"/>
          <p:cNvSpPr txBox="1"/>
          <p:nvPr/>
        </p:nvSpPr>
        <p:spPr>
          <a:xfrm>
            <a:off x="6174853" y="3129884"/>
            <a:ext cx="2083981" cy="369332"/>
          </a:xfrm>
          <a:prstGeom prst="rect">
            <a:avLst/>
          </a:prstGeom>
          <a:noFill/>
        </p:spPr>
        <p:txBody>
          <a:bodyPr wrap="square" rtlCol="0">
            <a:spAutoFit/>
          </a:bodyPr>
          <a:lstStyle/>
          <a:p>
            <a:r>
              <a:rPr lang="en-GB" dirty="0">
                <a:solidFill>
                  <a:srgbClr val="CC00FF"/>
                </a:solidFill>
                <a:latin typeface="Arial" panose="020B0604020202020204" pitchFamily="34" charset="0"/>
                <a:cs typeface="Arial" panose="020B0604020202020204" pitchFamily="34" charset="0"/>
              </a:rPr>
              <a:t>RELIGION</a:t>
            </a:r>
          </a:p>
        </p:txBody>
      </p:sp>
      <p:sp>
        <p:nvSpPr>
          <p:cNvPr id="7" name="TextBox 6"/>
          <p:cNvSpPr txBox="1"/>
          <p:nvPr/>
        </p:nvSpPr>
        <p:spPr>
          <a:xfrm>
            <a:off x="2931040" y="4937051"/>
            <a:ext cx="2450805" cy="369332"/>
          </a:xfrm>
          <a:prstGeom prst="rect">
            <a:avLst/>
          </a:prstGeom>
          <a:noFill/>
        </p:spPr>
        <p:txBody>
          <a:bodyPr wrap="square" rtlCol="0">
            <a:spAutoFit/>
          </a:bodyPr>
          <a:lstStyle/>
          <a:p>
            <a:pPr algn="ctr"/>
            <a:r>
              <a:rPr lang="en-GB" dirty="0">
                <a:solidFill>
                  <a:srgbClr val="00B0F0"/>
                </a:solidFill>
                <a:latin typeface="Arial" panose="020B0604020202020204" pitchFamily="34" charset="0"/>
                <a:cs typeface="Arial" panose="020B0604020202020204" pitchFamily="34" charset="0"/>
              </a:rPr>
              <a:t>CHARITY/ </a:t>
            </a:r>
            <a:r>
              <a:rPr lang="en-GB" dirty="0">
                <a:solidFill>
                  <a:srgbClr val="CC00FF"/>
                </a:solidFill>
                <a:latin typeface="Arial" panose="020B0604020202020204" pitchFamily="34" charset="0"/>
                <a:cs typeface="Arial" panose="020B0604020202020204" pitchFamily="34" charset="0"/>
              </a:rPr>
              <a:t>RELIGION</a:t>
            </a:r>
          </a:p>
        </p:txBody>
      </p:sp>
      <p:sp>
        <p:nvSpPr>
          <p:cNvPr id="8" name="TextBox 7"/>
          <p:cNvSpPr txBox="1"/>
          <p:nvPr/>
        </p:nvSpPr>
        <p:spPr>
          <a:xfrm>
            <a:off x="396949" y="3136605"/>
            <a:ext cx="2626242" cy="369332"/>
          </a:xfrm>
          <a:prstGeom prst="rect">
            <a:avLst/>
          </a:prstGeom>
          <a:noFill/>
        </p:spPr>
        <p:txBody>
          <a:bodyPr wrap="square" rtlCol="0">
            <a:spAutoFit/>
          </a:bodyPr>
          <a:lstStyle/>
          <a:p>
            <a:pPr algn="ctr"/>
            <a:r>
              <a:rPr lang="en-GB" dirty="0">
                <a:solidFill>
                  <a:srgbClr val="00B0F0"/>
                </a:solidFill>
                <a:latin typeface="Arial" panose="020B0604020202020204" pitchFamily="34" charset="0"/>
                <a:cs typeface="Arial" panose="020B0604020202020204" pitchFamily="34" charset="0"/>
              </a:rPr>
              <a:t>CHARITY</a:t>
            </a:r>
          </a:p>
        </p:txBody>
      </p:sp>
      <p:sp>
        <p:nvSpPr>
          <p:cNvPr id="9" name="Rectangle 8"/>
          <p:cNvSpPr/>
          <p:nvPr/>
        </p:nvSpPr>
        <p:spPr>
          <a:xfrm>
            <a:off x="3540642" y="1722474"/>
            <a:ext cx="1392865" cy="369332"/>
          </a:xfrm>
          <a:prstGeom prst="rect">
            <a:avLst/>
          </a:prstGeom>
          <a:noFill/>
          <a:ln>
            <a:solidFill>
              <a:srgbClr val="F49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noFill/>
            </a:endParaRPr>
          </a:p>
        </p:txBody>
      </p:sp>
      <p:sp>
        <p:nvSpPr>
          <p:cNvPr id="10" name="Rectangle 9"/>
          <p:cNvSpPr/>
          <p:nvPr/>
        </p:nvSpPr>
        <p:spPr>
          <a:xfrm>
            <a:off x="6117265" y="3125972"/>
            <a:ext cx="1392865" cy="369332"/>
          </a:xfrm>
          <a:prstGeom prst="rect">
            <a:avLst/>
          </a:prstGeom>
          <a:noFill/>
          <a:ln>
            <a:solidFill>
              <a:srgbClr val="F49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noFill/>
              <a:latin typeface="Arial" panose="020B0604020202020204" pitchFamily="34" charset="0"/>
              <a:cs typeface="Arial" panose="020B0604020202020204" pitchFamily="34" charset="0"/>
            </a:endParaRPr>
          </a:p>
        </p:txBody>
      </p:sp>
      <p:sp>
        <p:nvSpPr>
          <p:cNvPr id="11" name="Rectangle 10"/>
          <p:cNvSpPr/>
          <p:nvPr/>
        </p:nvSpPr>
        <p:spPr>
          <a:xfrm>
            <a:off x="1013637" y="3129884"/>
            <a:ext cx="1392865" cy="369332"/>
          </a:xfrm>
          <a:prstGeom prst="rect">
            <a:avLst/>
          </a:prstGeom>
          <a:noFill/>
          <a:ln>
            <a:solidFill>
              <a:srgbClr val="F49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noFill/>
            </a:endParaRPr>
          </a:p>
        </p:txBody>
      </p:sp>
      <p:sp>
        <p:nvSpPr>
          <p:cNvPr id="12" name="Rectangle 11"/>
          <p:cNvSpPr/>
          <p:nvPr/>
        </p:nvSpPr>
        <p:spPr>
          <a:xfrm>
            <a:off x="2926611" y="4937051"/>
            <a:ext cx="2464096" cy="369332"/>
          </a:xfrm>
          <a:prstGeom prst="rect">
            <a:avLst/>
          </a:prstGeom>
          <a:noFill/>
          <a:ln>
            <a:solidFill>
              <a:srgbClr val="F497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noFill/>
            </a:endParaRPr>
          </a:p>
        </p:txBody>
      </p:sp>
      <p:cxnSp>
        <p:nvCxnSpPr>
          <p:cNvPr id="14" name="Straight Connector 13"/>
          <p:cNvCxnSpPr>
            <a:stCxn id="9" idx="2"/>
          </p:cNvCxnSpPr>
          <p:nvPr/>
        </p:nvCxnSpPr>
        <p:spPr>
          <a:xfrm flipH="1">
            <a:off x="4237074" y="2091806"/>
            <a:ext cx="1" cy="619496"/>
          </a:xfrm>
          <a:prstGeom prst="line">
            <a:avLst/>
          </a:prstGeom>
          <a:ln>
            <a:solidFill>
              <a:srgbClr val="F4971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83912" y="2711302"/>
            <a:ext cx="2759148" cy="0"/>
          </a:xfrm>
          <a:prstGeom prst="line">
            <a:avLst/>
          </a:prstGeom>
          <a:ln>
            <a:solidFill>
              <a:srgbClr val="F4971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43060" y="2711302"/>
            <a:ext cx="0" cy="414670"/>
          </a:xfrm>
          <a:prstGeom prst="line">
            <a:avLst/>
          </a:prstGeom>
          <a:ln>
            <a:solidFill>
              <a:srgbClr val="F4971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43060" y="3499216"/>
            <a:ext cx="0" cy="1622501"/>
          </a:xfrm>
          <a:prstGeom prst="line">
            <a:avLst/>
          </a:prstGeom>
          <a:ln>
            <a:solidFill>
              <a:srgbClr val="F4971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2" idx="3"/>
          </p:cNvCxnSpPr>
          <p:nvPr/>
        </p:nvCxnSpPr>
        <p:spPr>
          <a:xfrm flipH="1">
            <a:off x="5390707" y="5121717"/>
            <a:ext cx="1552354" cy="0"/>
          </a:xfrm>
          <a:prstGeom prst="line">
            <a:avLst/>
          </a:prstGeom>
          <a:ln>
            <a:solidFill>
              <a:srgbClr val="F4971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2"/>
          </p:cNvCxnSpPr>
          <p:nvPr/>
        </p:nvCxnSpPr>
        <p:spPr>
          <a:xfrm>
            <a:off x="1710070" y="3499216"/>
            <a:ext cx="0" cy="1622501"/>
          </a:xfrm>
          <a:prstGeom prst="line">
            <a:avLst/>
          </a:prstGeom>
          <a:ln>
            <a:solidFill>
              <a:srgbClr val="F4971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12" idx="1"/>
          </p:cNvCxnSpPr>
          <p:nvPr/>
        </p:nvCxnSpPr>
        <p:spPr>
          <a:xfrm>
            <a:off x="1710070" y="5121717"/>
            <a:ext cx="1216541" cy="0"/>
          </a:xfrm>
          <a:prstGeom prst="line">
            <a:avLst/>
          </a:prstGeom>
          <a:ln>
            <a:solidFill>
              <a:srgbClr val="F4971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1" idx="0"/>
          </p:cNvCxnSpPr>
          <p:nvPr/>
        </p:nvCxnSpPr>
        <p:spPr>
          <a:xfrm flipV="1">
            <a:off x="1710070" y="2711302"/>
            <a:ext cx="0" cy="418582"/>
          </a:xfrm>
          <a:prstGeom prst="line">
            <a:avLst/>
          </a:prstGeom>
          <a:ln>
            <a:solidFill>
              <a:srgbClr val="F49712"/>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10070" y="2711302"/>
            <a:ext cx="2527005" cy="0"/>
          </a:xfrm>
          <a:prstGeom prst="line">
            <a:avLst/>
          </a:prstGeom>
          <a:ln>
            <a:solidFill>
              <a:srgbClr val="F4971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6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Historical Approach</a:t>
            </a:r>
          </a:p>
        </p:txBody>
      </p:sp>
      <p:sp>
        <p:nvSpPr>
          <p:cNvPr id="3" name="Content Placeholder 2"/>
          <p:cNvSpPr>
            <a:spLocks noGrp="1"/>
          </p:cNvSpPr>
          <p:nvPr>
            <p:ph idx="1"/>
          </p:nvPr>
        </p:nvSpPr>
        <p:spPr/>
        <p:txBody>
          <a:bodyPr/>
          <a:lstStyle/>
          <a:p>
            <a:r>
              <a:rPr lang="en-GB" dirty="0"/>
              <a:t>Charity Commission passive. </a:t>
            </a:r>
          </a:p>
          <a:p>
            <a:r>
              <a:rPr lang="en-GB" dirty="0"/>
              <a:t>In response to concerns about “less well known religions and religious sects”:</a:t>
            </a:r>
            <a:br>
              <a:rPr lang="en-GB" dirty="0"/>
            </a:br>
            <a:endParaRPr lang="en-GB" dirty="0"/>
          </a:p>
          <a:p>
            <a:pPr marL="0" indent="0" algn="ctr">
              <a:buNone/>
            </a:pPr>
            <a:r>
              <a:rPr lang="en-GB" i="1" dirty="0"/>
              <a:t>“In registering an organisation as a charity we are concerned only with the question weather it is established for purposes which are exclusively charitable according to the law of England and Wales. Registration is not an indication that we are satisfied about the integrity of the methods by which it pursues its objectives, provided these are lawful” - </a:t>
            </a:r>
            <a:r>
              <a:rPr lang="en-GB" dirty="0"/>
              <a:t>1976 Annual Report </a:t>
            </a:r>
            <a:endParaRPr lang="en-GB" i="1" dirty="0"/>
          </a:p>
          <a:p>
            <a:pPr marL="0" indent="0" algn="ctr">
              <a:buNone/>
            </a:pPr>
            <a:endParaRPr lang="en-GB" i="1" dirty="0"/>
          </a:p>
          <a:p>
            <a:r>
              <a:rPr lang="en-GB" dirty="0"/>
              <a:t>Charity Commission stood neutral between religions, but assumed any religion likely to be better than none. </a:t>
            </a:r>
          </a:p>
        </p:txBody>
      </p:sp>
      <p:pic>
        <p:nvPicPr>
          <p:cNvPr id="1026" name="F94830E6-EA90-4756-9956-7F105DFCCEC7"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847" y="5019470"/>
            <a:ext cx="2380142" cy="160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87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indent="0"/>
            <a:r>
              <a:rPr lang="en-GB" dirty="0"/>
              <a:t>New Interventionist Approach – Scientology </a:t>
            </a:r>
          </a:p>
        </p:txBody>
      </p:sp>
      <p:sp>
        <p:nvSpPr>
          <p:cNvPr id="5" name="Content Placeholder 4"/>
          <p:cNvSpPr>
            <a:spLocks noGrp="1"/>
          </p:cNvSpPr>
          <p:nvPr>
            <p:ph idx="1"/>
          </p:nvPr>
        </p:nvSpPr>
        <p:spPr/>
        <p:txBody>
          <a:bodyPr/>
          <a:lstStyle/>
          <a:p>
            <a:pPr marL="0" indent="0">
              <a:buNone/>
            </a:pPr>
            <a:r>
              <a:rPr lang="en-GB" dirty="0"/>
              <a:t>Scientology 1999</a:t>
            </a:r>
          </a:p>
          <a:p>
            <a:r>
              <a:rPr lang="en-GB" dirty="0"/>
              <a:t>Presumption of public benefit in force. </a:t>
            </a:r>
          </a:p>
          <a:p>
            <a:r>
              <a:rPr lang="en-GB" dirty="0"/>
              <a:t>Charity Commission decides it is not a religion for Charity law. </a:t>
            </a:r>
          </a:p>
          <a:p>
            <a:r>
              <a:rPr lang="en-GB" dirty="0"/>
              <a:t>Re South Place Ethical Society, 1980, defines “religion” for charity law as faith in a god and worship of that god. </a:t>
            </a:r>
          </a:p>
          <a:p>
            <a:r>
              <a:rPr lang="en-GB" dirty="0"/>
              <a:t>Scientology’s core religious practises of auditing and training are insufficient to constitute worship. </a:t>
            </a:r>
          </a:p>
          <a:p>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244" y="3689490"/>
            <a:ext cx="3090756" cy="253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557775" y="6232479"/>
            <a:ext cx="3090757" cy="507831"/>
          </a:xfrm>
          <a:prstGeom prst="rect">
            <a:avLst/>
          </a:prstGeom>
          <a:noFill/>
        </p:spPr>
        <p:txBody>
          <a:bodyPr wrap="square" rtlCol="0">
            <a:spAutoFit/>
          </a:bodyPr>
          <a:lstStyle/>
          <a:p>
            <a:r>
              <a:rPr lang="en-GB" sz="900" dirty="0">
                <a:solidFill>
                  <a:schemeClr val="bg1">
                    <a:lumMod val="50000"/>
                  </a:schemeClr>
                </a:solidFill>
              </a:rPr>
              <a:t>Image: https://www.huffingtonpost.co.uk/entry/11-years-ago-tom-cruise-jumped-on-oprahs-couch-lost-his-mind_us_57436ab1e4b0613b512b05ad?guccounter=1</a:t>
            </a:r>
          </a:p>
        </p:txBody>
      </p:sp>
    </p:spTree>
    <p:extLst>
      <p:ext uri="{BB962C8B-B14F-4D97-AF65-F5344CB8AC3E}">
        <p14:creationId xmlns:p14="http://schemas.microsoft.com/office/powerpoint/2010/main" val="253688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lvl="0" indent="0"/>
            <a:r>
              <a:rPr lang="en-GB" dirty="0">
                <a:solidFill>
                  <a:prstClr val="black"/>
                </a:solidFill>
              </a:rPr>
              <a:t>New Interventionist Approach </a:t>
            </a:r>
          </a:p>
        </p:txBody>
      </p:sp>
      <p:sp>
        <p:nvSpPr>
          <p:cNvPr id="3" name="Content Placeholder 2"/>
          <p:cNvSpPr>
            <a:spLocks noGrp="1"/>
          </p:cNvSpPr>
          <p:nvPr>
            <p:ph idx="1"/>
          </p:nvPr>
        </p:nvSpPr>
        <p:spPr/>
        <p:txBody>
          <a:bodyPr/>
          <a:lstStyle/>
          <a:p>
            <a:pPr marL="0" lvl="0" indent="0">
              <a:buNone/>
            </a:pPr>
            <a:r>
              <a:rPr lang="en-GB" dirty="0">
                <a:solidFill>
                  <a:prstClr val="black"/>
                </a:solidFill>
              </a:rPr>
              <a:t>Definition of Religion </a:t>
            </a:r>
          </a:p>
          <a:p>
            <a:r>
              <a:rPr lang="en-GB" dirty="0"/>
              <a:t>Plymouth Brethren, Preston Down 2014.</a:t>
            </a:r>
          </a:p>
          <a:p>
            <a:r>
              <a:rPr lang="en-GB" dirty="0"/>
              <a:t>Holmes v AG, 1981.</a:t>
            </a:r>
          </a:p>
          <a:p>
            <a:r>
              <a:rPr lang="en-GB" dirty="0"/>
              <a:t>Charities Act 2006, presumption of public benefit abolished. </a:t>
            </a:r>
          </a:p>
          <a:p>
            <a:r>
              <a:rPr lang="en-GB" dirty="0"/>
              <a:t>Charity Commission concludes that ‘Shutting up’ disciplinary process and the doctrine of separation from the Community are not for the benefit of the public. </a:t>
            </a:r>
          </a:p>
          <a:p>
            <a:r>
              <a:rPr lang="en-GB" dirty="0"/>
              <a:t>Registration offered if these doctrines changed. </a:t>
            </a:r>
          </a:p>
        </p:txBody>
      </p:sp>
    </p:spTree>
    <p:extLst>
      <p:ext uri="{BB962C8B-B14F-4D97-AF65-F5344CB8AC3E}">
        <p14:creationId xmlns:p14="http://schemas.microsoft.com/office/powerpoint/2010/main" val="291828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29" y="77910"/>
            <a:ext cx="8561677" cy="1004715"/>
          </a:xfrm>
        </p:spPr>
        <p:txBody>
          <a:bodyPr>
            <a:normAutofit/>
          </a:bodyPr>
          <a:lstStyle/>
          <a:p>
            <a:r>
              <a:rPr lang="en-GB" dirty="0"/>
              <a:t>Grounds for challenge - Principle of non-</a:t>
            </a:r>
            <a:r>
              <a:rPr lang="en-GB" dirty="0" err="1"/>
              <a:t>justiciability</a:t>
            </a:r>
            <a:endParaRPr lang="en-GB" dirty="0"/>
          </a:p>
        </p:txBody>
      </p:sp>
      <p:sp>
        <p:nvSpPr>
          <p:cNvPr id="3" name="Content Placeholder 2"/>
          <p:cNvSpPr>
            <a:spLocks noGrp="1"/>
          </p:cNvSpPr>
          <p:nvPr>
            <p:ph idx="1"/>
          </p:nvPr>
        </p:nvSpPr>
        <p:spPr/>
        <p:txBody>
          <a:bodyPr/>
          <a:lstStyle/>
          <a:p>
            <a:r>
              <a:rPr lang="en-GB" dirty="0"/>
              <a:t>General principle in English law that a Court will not become involved in the determination of beliefs within religious organisations. </a:t>
            </a:r>
          </a:p>
          <a:p>
            <a:r>
              <a:rPr lang="en-GB" dirty="0"/>
              <a:t>Lord Reid in Gilmour v Coats </a:t>
            </a:r>
            <a:br>
              <a:rPr lang="en-GB" dirty="0"/>
            </a:br>
            <a:endParaRPr lang="en-GB" sz="1050" dirty="0"/>
          </a:p>
          <a:p>
            <a:pPr marL="0" indent="0" algn="ctr">
              <a:buNone/>
            </a:pPr>
            <a:r>
              <a:rPr lang="en-GB" i="1" dirty="0"/>
              <a:t>“No temporal court of law can determine the truth of any religious belief if it is not competent to investigate any such matter and it ought not to attempt to do so” </a:t>
            </a:r>
            <a:br>
              <a:rPr lang="en-GB" i="1" dirty="0"/>
            </a:br>
            <a:endParaRPr lang="en-GB" sz="1000" i="1" dirty="0"/>
          </a:p>
          <a:p>
            <a:r>
              <a:rPr lang="en-GB" dirty="0"/>
              <a:t>Varsani v </a:t>
            </a:r>
            <a:r>
              <a:rPr lang="en-GB" dirty="0" err="1"/>
              <a:t>Jesani</a:t>
            </a:r>
            <a:r>
              <a:rPr lang="en-GB" dirty="0"/>
              <a:t> 1998 – factional dispute – cy-</a:t>
            </a:r>
            <a:r>
              <a:rPr lang="en-GB" dirty="0" err="1"/>
              <a:t>près</a:t>
            </a:r>
            <a:r>
              <a:rPr lang="en-GB" dirty="0"/>
              <a:t> division of property. </a:t>
            </a:r>
          </a:p>
          <a:p>
            <a:r>
              <a:rPr lang="en-GB" dirty="0"/>
              <a:t>Possible exception when there is a financial interest in the disposal and administration of property, where crossed from the spiritual to Civil law matters – Lord hope in R (on the appreciation of E) v JFS Governing Body, 2001.</a:t>
            </a:r>
          </a:p>
          <a:p>
            <a:endParaRPr lang="en-GB" dirty="0"/>
          </a:p>
        </p:txBody>
      </p:sp>
    </p:spTree>
    <p:extLst>
      <p:ext uri="{BB962C8B-B14F-4D97-AF65-F5344CB8AC3E}">
        <p14:creationId xmlns:p14="http://schemas.microsoft.com/office/powerpoint/2010/main" val="147860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dirty="0"/>
              <a:t>Religious Toleration </a:t>
            </a:r>
          </a:p>
        </p:txBody>
      </p:sp>
      <p:sp>
        <p:nvSpPr>
          <p:cNvPr id="3" name="Content Placeholder 2"/>
          <p:cNvSpPr>
            <a:spLocks noGrp="1"/>
          </p:cNvSpPr>
          <p:nvPr>
            <p:ph idx="1"/>
          </p:nvPr>
        </p:nvSpPr>
        <p:spPr/>
        <p:txBody>
          <a:bodyPr/>
          <a:lstStyle/>
          <a:p>
            <a:r>
              <a:rPr lang="en-GB" dirty="0"/>
              <a:t>Tradition of standing neutral between religions and assuming that any religion is better than none. </a:t>
            </a:r>
          </a:p>
          <a:p>
            <a:r>
              <a:rPr lang="en-GB" dirty="0"/>
              <a:t>Thorton v Howe, Joanna Southcote, under the delusion that she was to be made the medium of the miraculous birth of a child at an advanced period of her life, and hereby the advancement of Christianity would be occasioned.</a:t>
            </a:r>
          </a:p>
          <a:p>
            <a:r>
              <a:rPr lang="en-GB" dirty="0"/>
              <a:t>Her beliefs were ‘incoherent and confused’ but ‘there is nothing to be found in them, which, in my opinion is likely to corrupt the morals of her followers, or make her readers irreligious’ per Sir John Romilly M.R.  </a:t>
            </a:r>
          </a:p>
        </p:txBody>
      </p:sp>
      <p:pic>
        <p:nvPicPr>
          <p:cNvPr id="2050" name="8EA7AE2D-208C-4765-AF60-DF7F1E335228" descr="237223C6-2B33-4425-8A41-07E521BBDE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333" y="4082903"/>
            <a:ext cx="2631963" cy="231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9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Public benefit presumption never existed</a:t>
            </a:r>
          </a:p>
        </p:txBody>
      </p:sp>
      <p:sp>
        <p:nvSpPr>
          <p:cNvPr id="3" name="Content Placeholder 2"/>
          <p:cNvSpPr>
            <a:spLocks noGrp="1"/>
          </p:cNvSpPr>
          <p:nvPr>
            <p:ph idx="1"/>
          </p:nvPr>
        </p:nvSpPr>
        <p:spPr/>
        <p:txBody>
          <a:bodyPr>
            <a:normAutofit/>
          </a:bodyPr>
          <a:lstStyle/>
          <a:p>
            <a:pPr marL="0" indent="0">
              <a:buNone/>
            </a:pPr>
            <a:r>
              <a:rPr lang="en-GB" dirty="0"/>
              <a:t>The presumption of public benefit never existed and the Charity Commission can only look at religious doctrine and practice in rare circumstances </a:t>
            </a:r>
          </a:p>
          <a:p>
            <a:r>
              <a:rPr lang="en-GB" dirty="0"/>
              <a:t>National Anti-Vivisection Society v IRC – religious objects Charitable / 4</a:t>
            </a:r>
            <a:r>
              <a:rPr lang="en-GB" baseline="30000" dirty="0"/>
              <a:t>th</a:t>
            </a:r>
            <a:r>
              <a:rPr lang="en-GB" dirty="0"/>
              <a:t> head needed to be established. </a:t>
            </a:r>
          </a:p>
          <a:p>
            <a:r>
              <a:rPr lang="en-GB" dirty="0"/>
              <a:t>S.4(3) Charities Act 2011 preserves common law public benefit.  </a:t>
            </a:r>
          </a:p>
          <a:p>
            <a:r>
              <a:rPr lang="en-GB" dirty="0"/>
              <a:t>Charity Commission continue to be restricted in their ability to judge religious doctrine and practices when looking at public benefit.</a:t>
            </a:r>
          </a:p>
          <a:p>
            <a:r>
              <a:rPr lang="en-GB" dirty="0"/>
              <a:t>Hansard-Charities Bill 2006 </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73642"/>
            <a:ext cx="4381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029492"/>
      </p:ext>
    </p:extLst>
  </p:cSld>
  <p:clrMapOvr>
    <a:masterClrMapping/>
  </p:clrMapOvr>
</p:sld>
</file>

<file path=ppt/theme/theme1.xml><?xml version="1.0" encoding="utf-8"?>
<a:theme xmlns:a="http://schemas.openxmlformats.org/drawingml/2006/main" name="Robert Incredible Presentation - 08 June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idg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ield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low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4E75CF8907E14289D55AA81C37E711" ma:contentTypeVersion="0" ma:contentTypeDescription="Create a new document." ma:contentTypeScope="" ma:versionID="00094e34e45768b69b23bf3ca1bd5a57">
  <xsd:schema xmlns:xsd="http://www.w3.org/2001/XMLSchema" xmlns:xs="http://www.w3.org/2001/XMLSchema" xmlns:p="http://schemas.microsoft.com/office/2006/metadata/properties" xmlns:ns2="b4f9e9d3-73ca-40b3-ac8b-33e01039f6a9" targetNamespace="http://schemas.microsoft.com/office/2006/metadata/properties" ma:root="true" ma:fieldsID="380c4ea654ef8c375a934d7dc50b829d" ns2:_="">
    <xsd:import namespace="b4f9e9d3-73ca-40b3-ac8b-33e01039f6a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f9e9d3-73ca-40b3-ac8b-33e01039f6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4f9e9d3-73ca-40b3-ac8b-33e01039f6a9">SKSP-138-4494</_dlc_DocId>
    <_dlc_DocIdUrl xmlns="b4f9e9d3-73ca-40b3-ac8b-33e01039f6a9">
      <Url>https://sharepoint.stoneking.co.uk/Teams/businessdevelopment/_layouts/15/DocIdRedir.aspx?ID=SKSP-138-4494</Url>
      <Description>SKSP-138-4494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3AC20E-5D06-4BE1-8DF0-F8AFB8ECC373}">
  <ds:schemaRefs>
    <ds:schemaRef ds:uri="http://schemas.microsoft.com/sharepoint/v3/contenttype/forms"/>
  </ds:schemaRefs>
</ds:datastoreItem>
</file>

<file path=customXml/itemProps2.xml><?xml version="1.0" encoding="utf-8"?>
<ds:datastoreItem xmlns:ds="http://schemas.openxmlformats.org/officeDocument/2006/customXml" ds:itemID="{4839CE6E-03A3-4031-B2BA-FAD789E1E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f9e9d3-73ca-40b3-ac8b-33e01039f6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A8EC01-42F1-4A91-9673-A0C6BF672085}">
  <ds:schemaRefs>
    <ds:schemaRef ds:uri="http://purl.org/dc/terms/"/>
    <ds:schemaRef ds:uri="http://schemas.microsoft.com/office/2006/metadata/properties"/>
    <ds:schemaRef ds:uri="http://schemas.microsoft.com/office/2006/documentManagement/types"/>
    <ds:schemaRef ds:uri="http://purl.org/dc/elements/1.1/"/>
    <ds:schemaRef ds:uri="b4f9e9d3-73ca-40b3-ac8b-33e01039f6a9"/>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BBB0594-E782-49D8-A667-91D9AD96A98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Robert Incredible Presentation - 08 June 2018</Template>
  <TotalTime>437</TotalTime>
  <Words>1149</Words>
  <Application>Microsoft Office PowerPoint</Application>
  <PresentationFormat>On-screen Show (4:3)</PresentationFormat>
  <Paragraphs>123</Paragraphs>
  <Slides>22</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 Unicode MS</vt:lpstr>
      <vt:lpstr>Arial</vt:lpstr>
      <vt:lpstr>Baskerville Old Face</vt:lpstr>
      <vt:lpstr>Calibri</vt:lpstr>
      <vt:lpstr>Wingdings</vt:lpstr>
      <vt:lpstr>Robert Incredible Presentation - 08 June 2018</vt:lpstr>
      <vt:lpstr>Bridge theme</vt:lpstr>
      <vt:lpstr>Fields theme</vt:lpstr>
      <vt:lpstr>Flower theme</vt:lpstr>
      <vt:lpstr> Limits of looking at religious doctrine when deciding charitable status </vt:lpstr>
      <vt:lpstr>Introductory thoughts</vt:lpstr>
      <vt:lpstr>Introductory thoughts</vt:lpstr>
      <vt:lpstr>Historical Approach</vt:lpstr>
      <vt:lpstr>New Interventionist Approach – Scientology </vt:lpstr>
      <vt:lpstr>New Interventionist Approach </vt:lpstr>
      <vt:lpstr>Grounds for challenge - Principle of non-justiciability</vt:lpstr>
      <vt:lpstr>Religious Toleration </vt:lpstr>
      <vt:lpstr>Public benefit presumption never existed</vt:lpstr>
      <vt:lpstr>Public benefit presumption existed - now abolished </vt:lpstr>
      <vt:lpstr>Benefits of religion </vt:lpstr>
      <vt:lpstr>Benefits of religion </vt:lpstr>
      <vt:lpstr>Benefits of religion </vt:lpstr>
      <vt:lpstr>Definition of Religion and Charity Commission Criteria </vt:lpstr>
      <vt:lpstr>Charity Commission Criteria - Post Jedi </vt:lpstr>
      <vt:lpstr>Charity Commission Criteria - Post Jedi </vt:lpstr>
      <vt:lpstr>Charity Commission Criteria - Post Jedi </vt:lpstr>
      <vt:lpstr>Charity Commission Criteria - Post Jedi </vt:lpstr>
      <vt:lpstr>Charity Commission Criteria - Post Jedi </vt:lpstr>
      <vt:lpstr>Human Rights – Article 9</vt:lpstr>
      <vt:lpstr>Concluding thoughts</vt:lpstr>
      <vt:lpstr>PowerPoint Presentation</vt:lpstr>
    </vt:vector>
  </TitlesOfParts>
  <Company>Stone King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extraordinary presentation ever</dc:title>
  <dc:creator>Hayley Forbes</dc:creator>
  <cp:lastModifiedBy>helenfox</cp:lastModifiedBy>
  <cp:revision>36</cp:revision>
  <cp:lastPrinted>2018-09-06T08:12:22Z</cp:lastPrinted>
  <dcterms:created xsi:type="dcterms:W3CDTF">2018-06-11T08:31:02Z</dcterms:created>
  <dcterms:modified xsi:type="dcterms:W3CDTF">2018-09-19T19:23:18Z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0x010100EA4E75CF8907E14289D55AA81C37E711</vt:lpwstr>
  </property>
  <property fmtid="{D5CDD505-2E9C-101B-9397-08002B2CF9AE}" pid="3" name="_dlc_DocIdItemGuid">
    <vt:lpwstr>d97405d9-df79-47d8-89d9-f22872b7e9cc</vt:lpwstr>
  </property>
</Properties>
</file>